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8" r:id="rId14"/>
    <p:sldId id="274" r:id="rId15"/>
    <p:sldId id="279" r:id="rId16"/>
    <p:sldId id="275" r:id="rId17"/>
    <p:sldId id="280" r:id="rId18"/>
    <p:sldId id="282" r:id="rId19"/>
    <p:sldId id="283" r:id="rId20"/>
    <p:sldId id="267" r:id="rId21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6F"/>
    <a:srgbClr val="CA1C77"/>
    <a:srgbClr val="FF6600"/>
    <a:srgbClr val="00CC99"/>
    <a:srgbClr val="D791B1"/>
    <a:srgbClr val="006666"/>
    <a:srgbClr val="E6901F"/>
    <a:srgbClr val="DDAFA7"/>
    <a:srgbClr val="B85646"/>
    <a:srgbClr val="E1A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01" autoAdjust="0"/>
  </p:normalViewPr>
  <p:slideViewPr>
    <p:cSldViewPr snapToGrid="0">
      <p:cViewPr>
        <p:scale>
          <a:sx n="100" d="100"/>
          <a:sy n="100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6932064"/>
        <c:axId val="466931408"/>
        <c:axId val="0"/>
      </c:bar3DChart>
      <c:catAx>
        <c:axId val="466932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931408"/>
        <c:crosses val="autoZero"/>
        <c:auto val="1"/>
        <c:lblAlgn val="ctr"/>
        <c:lblOffset val="100"/>
        <c:noMultiLvlLbl val="0"/>
      </c:catAx>
      <c:valAx>
        <c:axId val="46693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93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(66 557 071,50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0215137887566684"/>
          <c:y val="3.437881666170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32582385535143E-2"/>
          <c:y val="0.17898975004896472"/>
          <c:w val="0.5422141112569262"/>
          <c:h val="0.74861505438668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CA1C7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214-4F6A-8CDE-1E994A045106}"/>
              </c:ext>
            </c:extLst>
          </c:dPt>
          <c:dPt>
            <c:idx val="1"/>
            <c:bubble3D val="0"/>
            <c:explosion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214-4F6A-8CDE-1E994A045106}"/>
              </c:ext>
            </c:extLst>
          </c:dPt>
          <c:dPt>
            <c:idx val="2"/>
            <c:bubble3D val="0"/>
            <c:explosion val="9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214-4F6A-8CDE-1E994A04510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214-4F6A-8CDE-1E994A04510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214-4F6A-8CDE-1E994A04510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214-4F6A-8CDE-1E994A045106}"/>
              </c:ext>
            </c:extLst>
          </c:dPt>
          <c:dPt>
            <c:idx val="6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214-4F6A-8CDE-1E994A0451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214-4F6A-8CDE-1E994A0451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214-4F6A-8CDE-1E994A0451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214-4F6A-8CDE-1E994A045106}"/>
              </c:ext>
            </c:extLst>
          </c:dPt>
          <c:dLbls>
            <c:dLbl>
              <c:idx val="0"/>
              <c:layout>
                <c:manualLayout>
                  <c:x val="-0.10042249927092456"/>
                  <c:y val="-6.634426905603954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4-4F6A-8CDE-1E994A045106}"/>
                </c:ext>
              </c:extLst>
            </c:dLbl>
            <c:dLbl>
              <c:idx val="1"/>
              <c:layout>
                <c:manualLayout>
                  <c:x val="2.5462962962962962E-2"/>
                  <c:y val="-2.6647643402977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45AEB9-7710-40A3-B4C4-AE1BE5C99866}" type="PERCENTAGE">
                      <a:rPr lang="en-US" sz="1600">
                        <a:solidFill>
                          <a:srgbClr val="AA3E6F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14-4F6A-8CDE-1E994A045106}"/>
                </c:ext>
              </c:extLst>
            </c:dLbl>
            <c:dLbl>
              <c:idx val="2"/>
              <c:layout>
                <c:manualLayout>
                  <c:x val="6.4309018664333627E-3"/>
                  <c:y val="2.09175752345132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7DE8C-5A87-4A6C-BBA5-97031A681DFE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14-4F6A-8CDE-1E994A04510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93C3AF-21BC-4D72-B2C9-D1006BD61A88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6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14-4F6A-8CDE-1E994A045106}"/>
                </c:ext>
              </c:extLst>
            </c:dLbl>
            <c:dLbl>
              <c:idx val="4"/>
              <c:layout>
                <c:manualLayout>
                  <c:x val="0.10069444444444445"/>
                  <c:y val="6.33200796811480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F43081-F54B-4D2B-BB3D-FDEE3B354C02}" type="PERCENTAGE">
                      <a:rPr lang="en-US" sz="1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10648148148147E-2"/>
                      <c:h val="4.55620434934227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14-4F6A-8CDE-1E994A045106}"/>
                </c:ext>
              </c:extLst>
            </c:dLbl>
            <c:dLbl>
              <c:idx val="5"/>
              <c:layout>
                <c:manualLayout>
                  <c:x val="-6.6426345144356955E-2"/>
                  <c:y val="2.81350566796655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189DCE-13CB-4C91-94CC-9D415C5CFF20}" type="PERCENTAG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214-4F6A-8CDE-1E994A045106}"/>
                </c:ext>
              </c:extLst>
            </c:dLbl>
            <c:dLbl>
              <c:idx val="6"/>
              <c:layout>
                <c:manualLayout>
                  <c:x val="1.1492053076698662E-2"/>
                  <c:y val="-3.40925122969157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14-4F6A-8CDE-1E994A045106}"/>
                </c:ext>
              </c:extLst>
            </c:dLbl>
            <c:dLbl>
              <c:idx val="9"/>
              <c:layout>
                <c:manualLayout>
                  <c:x val="-5.3389517716535438E-4"/>
                  <c:y val="3.021979390872339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14-4F6A-8CDE-1E994A04510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(10 811 071,83  руб)</c:v>
                </c:pt>
                <c:pt idx="1">
                  <c:v>Национальная оборона (411 500 руб)</c:v>
                </c:pt>
                <c:pt idx="2">
                  <c:v>Национальная безопасность и правоохранительная деятельность (90 000 руб)</c:v>
                </c:pt>
                <c:pt idx="3">
                  <c:v>Национальная экономика (3 565 002,28 руб)</c:v>
                </c:pt>
                <c:pt idx="4">
                  <c:v>ЖКХ (48 739 981,92 руб)</c:v>
                </c:pt>
                <c:pt idx="5">
                  <c:v>Культура, кинематография (2 925 091,47 руб)</c:v>
                </c:pt>
                <c:pt idx="6">
                  <c:v>Социальная политика (14424 руб)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 formatCode="#,##0.00">
                  <c:v>10811071.83</c:v>
                </c:pt>
                <c:pt idx="1">
                  <c:v>411500</c:v>
                </c:pt>
                <c:pt idx="2">
                  <c:v>90000</c:v>
                </c:pt>
                <c:pt idx="3">
                  <c:v>3565002.28</c:v>
                </c:pt>
                <c:pt idx="4" formatCode="#,##0.00">
                  <c:v>48739981.920000002</c:v>
                </c:pt>
                <c:pt idx="5">
                  <c:v>2925091.47</c:v>
                </c:pt>
                <c:pt idx="6">
                  <c:v>14424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14-4F6A-8CDE-1E994A0451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19462671332746"/>
          <c:y val="0.20638707139934045"/>
          <c:w val="0.40037042783035143"/>
          <c:h val="0.596750652465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2026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(15 103 330,61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88"/>
          <c:y val="0.47756085832782358"/>
          <c:w val="0.86031330812667162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explosion val="8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explosion val="8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830-4767-930B-713901B0B358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830-4767-930B-713901B0B3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830-4767-930B-713901B0B35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830-4767-930B-713901B0B358}"/>
              </c:ext>
            </c:extLst>
          </c:dPt>
          <c:dLbls>
            <c:dLbl>
              <c:idx val="0"/>
              <c:layout>
                <c:manualLayout>
                  <c:x val="1.7074728172617255E-2"/>
                  <c:y val="0.12486566087635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7D6D7E-D327-4DED-8A66-9BDDB8E9EDB9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2.2191036736232659E-2"/>
                  <c:y val="-8.2643956242110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40AE4C-1FA3-4497-AC48-CB55ED2492D1}" type="PERCENTAGE">
                      <a:rPr lang="en-US">
                        <a:solidFill>
                          <a:srgbClr val="CA1C77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2.3850729071561052E-3"/>
                  <c:y val="2.6922972891747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1BCBE6-96DE-4F71-A0FE-102EDFBF422A}" type="PERCENTAGE">
                      <a:rPr lang="en-US">
                        <a:solidFill>
                          <a:srgbClr val="FF6600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D99764-1E5D-425F-AB6B-6B385FE7D975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2.4478100869435161E-3"/>
                  <c:y val="2.66506882250405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C57E79-4A4E-4600-A253-40D1CCB5463B}" type="PERCENTAGE"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9.8025927898308329E-2"/>
                  <c:y val="-8.93036605157179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32A469-73CC-4D8E-9EF9-E44F6ADB44F0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1177510368981"/>
                      <c:h val="4.2433281240608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dLbl>
              <c:idx val="6"/>
              <c:layout>
                <c:manualLayout>
                  <c:x val="-3.8618155311044386E-2"/>
                  <c:y val="3.23022480014425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883484-4770-4901-9A0F-D190004706BD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830-4767-930B-713901B0B35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5B68FE-2540-4B31-9E77-219340204F65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(9 660 230,93 руб)</c:v>
                </c:pt>
                <c:pt idx="1">
                  <c:v>Национальная оборона (448 600 руб)</c:v>
                </c:pt>
                <c:pt idx="2">
                  <c:v>Национальная безопасность и правоохранительная деятельность (90 000 руб)</c:v>
                </c:pt>
                <c:pt idx="3">
                  <c:v>Национальная экономика (2 813 195,77 руб)</c:v>
                </c:pt>
                <c:pt idx="4">
                  <c:v>ЖКХ (991 760,62 руб)</c:v>
                </c:pt>
                <c:pt idx="5">
                  <c:v>Культура, кинематография (748 538,72 руб) </c:v>
                </c:pt>
                <c:pt idx="6">
                  <c:v>Социальная политика (18 876 руб)</c:v>
                </c:pt>
                <c:pt idx="7">
                  <c:v>Условно-утвержденные расходы (341 731,13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9660230.9299999997</c:v>
                </c:pt>
                <c:pt idx="1">
                  <c:v>448600</c:v>
                </c:pt>
                <c:pt idx="2">
                  <c:v>90000</c:v>
                </c:pt>
                <c:pt idx="3">
                  <c:v>2813195.77</c:v>
                </c:pt>
                <c:pt idx="4">
                  <c:v>991760.62</c:v>
                </c:pt>
                <c:pt idx="5">
                  <c:v>748538.72</c:v>
                </c:pt>
                <c:pt idx="6">
                  <c:v>18876</c:v>
                </c:pt>
                <c:pt idx="7" formatCode="#,##0.00">
                  <c:v>341731.13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7E-2"/>
          <c:y val="0.12991074111919215"/>
          <c:w val="0.89642371091478523"/>
          <c:h val="0.39827207429224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 на </a:t>
            </a:r>
            <a:r>
              <a:rPr lang="ru-RU" dirty="0">
                <a:solidFill>
                  <a:srgbClr val="FF0000"/>
                </a:solidFill>
              </a:rPr>
              <a:t>2027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(15  939 850,22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6487706692988"/>
          <c:y val="0.47756085832782358"/>
          <c:w val="0.86031330812667162"/>
          <c:h val="0.51480555388591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30-4767-930B-713901B0B358}"/>
              </c:ext>
            </c:extLst>
          </c:dPt>
          <c:dPt>
            <c:idx val="1"/>
            <c:bubble3D val="0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30-4767-930B-713901B0B358}"/>
              </c:ext>
            </c:extLst>
          </c:dPt>
          <c:dPt>
            <c:idx val="2"/>
            <c:bubble3D val="0"/>
            <c:explosion val="8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30-4767-930B-713901B0B3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30-4767-930B-713901B0B35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30-4767-930B-713901B0B358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30-4767-930B-713901B0B358}"/>
              </c:ext>
            </c:extLst>
          </c:dPt>
          <c:dPt>
            <c:idx val="6"/>
            <c:bubble3D val="0"/>
            <c:explosion val="8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830-4767-930B-713901B0B358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830-4767-930B-713901B0B3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830-4767-930B-713901B0B35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830-4767-930B-713901B0B358}"/>
              </c:ext>
            </c:extLst>
          </c:dPt>
          <c:dLbls>
            <c:dLbl>
              <c:idx val="0"/>
              <c:layout>
                <c:manualLayout>
                  <c:x val="1.7074728172617255E-2"/>
                  <c:y val="0.12486566087635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7D6D7E-D327-4DED-8A66-9BDDB8E9EDB9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601392437731667E-2"/>
                      <c:h val="0.10369528561565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0-4767-930B-713901B0B358}"/>
                </c:ext>
              </c:extLst>
            </c:dLbl>
            <c:dLbl>
              <c:idx val="1"/>
              <c:layout>
                <c:manualLayout>
                  <c:x val="2.2191036736232659E-2"/>
                  <c:y val="-8.2643956242110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40AE4C-1FA3-4497-AC48-CB55ED2492D1}" type="PERCENTAGE">
                      <a:rPr lang="en-US">
                        <a:solidFill>
                          <a:srgbClr val="CA1C77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0-4767-930B-713901B0B358}"/>
                </c:ext>
              </c:extLst>
            </c:dLbl>
            <c:dLbl>
              <c:idx val="2"/>
              <c:layout>
                <c:manualLayout>
                  <c:x val="2.3850729071561052E-3"/>
                  <c:y val="2.6922972891747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1BCBE6-96DE-4F71-A0FE-102EDFBF422A}" type="PERCENTAGE">
                      <a:rPr lang="en-US">
                        <a:solidFill>
                          <a:srgbClr val="FF66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30-4767-930B-713901B0B35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D99764-1E5D-425F-AB6B-6B385FE7D975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0-4767-930B-713901B0B358}"/>
                </c:ext>
              </c:extLst>
            </c:dLbl>
            <c:dLbl>
              <c:idx val="4"/>
              <c:layout>
                <c:manualLayout>
                  <c:x val="2.4478100869435161E-3"/>
                  <c:y val="2.66506882250405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C57E79-4A4E-4600-A253-40D1CCB5463B}" type="PERCENTAGE"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30-4767-930B-713901B0B358}"/>
                </c:ext>
              </c:extLst>
            </c:dLbl>
            <c:dLbl>
              <c:idx val="5"/>
              <c:layout>
                <c:manualLayout>
                  <c:x val="9.8025927898308329E-2"/>
                  <c:y val="-8.93036605157179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864CDF-329A-4D28-9286-CB9B0406E2AD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1177510368981"/>
                      <c:h val="4.2433281240608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30-4767-930B-713901B0B358}"/>
                </c:ext>
              </c:extLst>
            </c:dLbl>
            <c:dLbl>
              <c:idx val="6"/>
              <c:layout>
                <c:manualLayout>
                  <c:x val="-3.8618155311044386E-2"/>
                  <c:y val="3.23022480014425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883484-4770-4901-9A0F-D190004706BD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830-4767-930B-713901B0B35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5B68FE-2540-4B31-9E77-219340204F65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830-4767-930B-713901B0B3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(9 298 760,71 руб)</c:v>
                </c:pt>
                <c:pt idx="1">
                  <c:v>Национальная оборона (464 200 руб)</c:v>
                </c:pt>
                <c:pt idx="2">
                  <c:v>Национальная безопасность и правоохранительная деятельность (90 000 руб)</c:v>
                </c:pt>
                <c:pt idx="3">
                  <c:v>Национальная экономика (3 320 905,55 руб)</c:v>
                </c:pt>
                <c:pt idx="4">
                  <c:v>ЖКХ (1 250 000 руб)</c:v>
                </c:pt>
                <c:pt idx="5">
                  <c:v>Культура, кинематография (720 732,07 руб) </c:v>
                </c:pt>
                <c:pt idx="6">
                  <c:v>Социальная политика (18 876 руб)</c:v>
                </c:pt>
                <c:pt idx="7">
                  <c:v>Условно-утвержденные расходы (724508,23 руб)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9298760.7100000009</c:v>
                </c:pt>
                <c:pt idx="1">
                  <c:v>464200</c:v>
                </c:pt>
                <c:pt idx="2">
                  <c:v>90000</c:v>
                </c:pt>
                <c:pt idx="3">
                  <c:v>3320905.55</c:v>
                </c:pt>
                <c:pt idx="4">
                  <c:v>1250000</c:v>
                </c:pt>
                <c:pt idx="5">
                  <c:v>720732.07</c:v>
                </c:pt>
                <c:pt idx="6">
                  <c:v>18876</c:v>
                </c:pt>
                <c:pt idx="7" formatCode="#,##0.00">
                  <c:v>724508.23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30-4767-930B-713901B0B3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01204958607917E-2"/>
          <c:y val="0.12991074111919215"/>
          <c:w val="0.89642371091478523"/>
          <c:h val="0.40972245597162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Параметры </a:t>
            </a:r>
            <a:r>
              <a:rPr lang="ru-RU" dirty="0">
                <a:solidFill>
                  <a:srgbClr val="FF0000"/>
                </a:solidFill>
              </a:rPr>
              <a:t>доходов</a:t>
            </a:r>
            <a:r>
              <a:rPr lang="ru-RU" dirty="0"/>
              <a:t> бюджета на 2026-2027 гг.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сравнении с 2025 г.</a:t>
            </a:r>
          </a:p>
        </c:rich>
      </c:tx>
      <c:layout>
        <c:manualLayout>
          <c:xMode val="edge"/>
          <c:yMode val="edge"/>
          <c:x val="0.17795630637079457"/>
          <c:y val="7.031249567467423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бюджета на 2021-2022 гг. в сравнении с 2020 г.</c:v>
                </c:pt>
              </c:strCache>
            </c:strRef>
          </c:tx>
          <c:spPr>
            <a:solidFill>
              <a:srgbClr val="C95757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3272727272727271E-2"/>
                  <c:y val="-0.34819973056481329"/>
                </c:manualLayout>
              </c:layout>
              <c:tx>
                <c:rich>
                  <a:bodyPr/>
                  <a:lstStyle/>
                  <a:p>
                    <a:fld id="{EDD3AF60-6C06-46F4-8B87-ACB719F07EA6}" type="VALUE">
                      <a:rPr lang="en-US">
                        <a:solidFill>
                          <a:srgbClr val="C95757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2.7636363636363636E-2"/>
                  <c:y val="-0.1370945876184137"/>
                </c:manualLayout>
              </c:layout>
              <c:tx>
                <c:rich>
                  <a:bodyPr/>
                  <a:lstStyle/>
                  <a:p>
                    <a:fld id="{B07BD29E-413A-4A82-B83D-0F3966D00C48}" type="VALUE">
                      <a:rPr lang="en-US">
                        <a:solidFill>
                          <a:srgbClr val="C95757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2.9090909090908983E-2"/>
                  <c:y val="-0.13785167676207399"/>
                </c:manualLayout>
              </c:layout>
              <c:tx>
                <c:rich>
                  <a:bodyPr/>
                  <a:lstStyle/>
                  <a:p>
                    <a:fld id="{1D3661F7-4B13-4CB7-92A9-955C3001E039}" type="VALUE">
                      <a:rPr lang="en-US">
                        <a:solidFill>
                          <a:srgbClr val="C95757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64418812.689999998</c:v>
                </c:pt>
                <c:pt idx="1">
                  <c:v>15103330.609999999</c:v>
                </c:pt>
                <c:pt idx="2">
                  <c:v>15939850.220000001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935672"/>
        <c:axId val="466934032"/>
        <c:axId val="0"/>
      </c:bar3DChart>
      <c:catAx>
        <c:axId val="466935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934032"/>
        <c:crosses val="autoZero"/>
        <c:auto val="1"/>
        <c:lblAlgn val="ctr"/>
        <c:lblOffset val="100"/>
        <c:noMultiLvlLbl val="0"/>
      </c:catAx>
      <c:valAx>
        <c:axId val="4669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93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2025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(64 418 812,69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64084456599395E-2"/>
          <c:y val="0.18714119159566311"/>
          <c:w val="0.56155102996899209"/>
          <c:h val="0.72797054856376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E690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solidFill>
                  <a:srgbClr val="AA3E6F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AA3E6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6.6893969532675832E-2"/>
                  <c:y val="7.4221677441244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E7B61E-040C-44CF-90E7-80ACDEDA62BF}" type="PERCENTAGE">
                      <a:rPr lang="en-US" sz="2000"/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-0.10015045882789883"/>
                  <c:y val="-0.188268489058828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9677C1-4D6A-4B6A-947E-78E548D2F3B5}" type="PERCENTAG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(13 023 326  руб)</c:v>
                </c:pt>
                <c:pt idx="1">
                  <c:v>Безвозмездные поступления (51 395 486,69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13023326</c:v>
                </c:pt>
                <c:pt idx="1">
                  <c:v>51395486.689999998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276310421424153"/>
          <c:y val="0.29352028486796911"/>
          <c:w val="0.30613753954093853"/>
          <c:h val="0.38699998835780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бюджета на </a:t>
            </a:r>
            <a:r>
              <a:rPr lang="ru-RU" dirty="0">
                <a:solidFill>
                  <a:srgbClr val="FF0000"/>
                </a:solidFill>
              </a:rPr>
              <a:t>2025 г.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</a:rPr>
              <a:t>(</a:t>
            </a:r>
            <a:r>
              <a:rPr lang="ru-RU" sz="1800" b="1" i="1" u="none" strike="noStrike" kern="1200" cap="all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64 418 812,69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2322127508531118"/>
          <c:y val="4.22445493720696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557500904953578E-3"/>
          <c:y val="0.17184733418598577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explosion val="1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6"/>
            <c:bubble3D val="0"/>
            <c:explosion val="1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29-4421-9EBE-B730A1A6AA21}"/>
              </c:ext>
            </c:extLst>
          </c:dPt>
          <c:dPt>
            <c:idx val="7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29-4421-9EBE-B730A1A6AA21}"/>
              </c:ext>
            </c:extLst>
          </c:dPt>
          <c:dPt>
            <c:idx val="8"/>
            <c:bubble3D val="0"/>
            <c:explosion val="4"/>
            <c:spPr>
              <a:solidFill>
                <a:srgbClr val="D791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0EF-475D-84A2-4A6F4D235DE5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2BF-4134-8DAE-61EA098037CC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32BF-4134-8DAE-61EA098037CC}"/>
              </c:ext>
            </c:extLst>
          </c:dPt>
          <c:dLbls>
            <c:dLbl>
              <c:idx val="0"/>
              <c:layout>
                <c:manualLayout>
                  <c:x val="-7.877620884781629E-2"/>
                  <c:y val="-0.128552076386128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E5DF6A-3120-48F7-B9CE-E4F36E6FDE57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184667766017685E-2"/>
                      <c:h val="4.907768839156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F3110D-82BF-4500-BDF7-0DCC7F510CF6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3.9838744233821353E-2"/>
                  <c:y val="1.913910930527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0B8A62-6C64-4648-871E-5E8AB8DC3B93}" type="PERCENTAGE">
                      <a:rPr lang="en-US">
                        <a:solidFill>
                          <a:schemeClr val="accent6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2.8926899087621118E-2"/>
                  <c:y val="6.447798876028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1D7269-555B-40CB-B1B4-C600CDC817C8}" type="PERCENTAGE">
                      <a:rPr lang="en-US" sz="12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-3.8810809786492831E-2"/>
                  <c:y val="2.3020452016678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80F3DB-D718-4CAA-9D9B-60A6CA503E4F}" type="PERCENTAGE">
                      <a:rPr lang="en-US">
                        <a:solidFill>
                          <a:srgbClr val="AA3E6F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-1.4022816432100682E-2"/>
                  <c:y val="-0.148145979865649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368FC-4C98-4122-A207-0399875D9993}" type="PERCENTAGE">
                      <a:rPr lang="en-US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6"/>
              <c:layout>
                <c:manualLayout>
                  <c:x val="2.715286135492434E-2"/>
                  <c:y val="8.2977775042785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2BA410-B3B3-40B5-8735-96C7B4F3F2F2}" type="PERCENTAGE">
                      <a:rPr lang="en-US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729-4421-9EBE-B730A1A6AA21}"/>
                </c:ext>
              </c:extLst>
            </c:dLbl>
            <c:dLbl>
              <c:idx val="7"/>
              <c:layout>
                <c:manualLayout>
                  <c:x val="-3.4579378351035361E-2"/>
                  <c:y val="4.53609996324391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C18CCE-F4E7-47E3-9696-B4F9E3B5366F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729-4421-9EBE-B730A1A6AA21}"/>
                </c:ext>
              </c:extLst>
            </c:dLbl>
            <c:dLbl>
              <c:idx val="8"/>
              <c:layout>
                <c:manualLayout>
                  <c:x val="3.1902900801618707E-2"/>
                  <c:y val="-0.158615143839364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65DC9A-96FB-48C9-891B-06168B3F3BA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0EF-475D-84A2-4A6F4D235DE5}"/>
                </c:ext>
              </c:extLst>
            </c:dLbl>
            <c:dLbl>
              <c:idx val="9"/>
              <c:layout>
                <c:manualLayout>
                  <c:x val="-1.7069493473505767E-2"/>
                  <c:y val="1.4516657491505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488DDA-7735-42B5-BE50-0F46E5A38A23}" type="PERCENTAGE">
                      <a:rPr lang="en-US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2BF-4134-8DAE-61EA098037CC}"/>
                </c:ext>
              </c:extLst>
            </c:dLbl>
            <c:dLbl>
              <c:idx val="10"/>
              <c:layout>
                <c:manualLayout>
                  <c:x val="0.2267611595471829"/>
                  <c:y val="0.102776331742787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B3D843-B9D0-4C19-ADE0-8A8E01F4D51C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32BF-4134-8DAE-61EA098037C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(7 078 000 руб)</c:v>
                </c:pt>
                <c:pt idx="1">
                  <c:v>Налоги на товары, реализуемые на территории РФ (2 594 690 руб)</c:v>
                </c:pt>
                <c:pt idx="2">
                  <c:v>Налог на имущество физических лиц (300 000 руб)</c:v>
                </c:pt>
                <c:pt idx="3">
                  <c:v>Земельный налог (324 000 руб)</c:v>
                </c:pt>
                <c:pt idx="4">
                  <c:v>Государственная пошлина (7 000 руб)</c:v>
                </c:pt>
                <c:pt idx="5">
                  <c:v>Доходы от использования имущества, находящегося в государственной и муниципальной собственности (2 525 636 руб)</c:v>
                </c:pt>
                <c:pt idx="6">
                  <c:v>Доходы от продажи материальных и нематериальных активов (64 000 руб)</c:v>
                </c:pt>
                <c:pt idx="7">
                  <c:v>Штрафы (130 000 руб)</c:v>
                </c:pt>
                <c:pt idx="8">
                  <c:v>Дотации (2 940 100 руб)</c:v>
                </c:pt>
                <c:pt idx="9">
                  <c:v>Субвенции (411 500 руб)</c:v>
                </c:pt>
                <c:pt idx="10">
                  <c:v>Иные межбюджетные трансферты (48 043 886,69 руб)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7078000</c:v>
                </c:pt>
                <c:pt idx="1">
                  <c:v>2594690</c:v>
                </c:pt>
                <c:pt idx="2">
                  <c:v>300000</c:v>
                </c:pt>
                <c:pt idx="3">
                  <c:v>324000</c:v>
                </c:pt>
                <c:pt idx="4">
                  <c:v>7000</c:v>
                </c:pt>
                <c:pt idx="5">
                  <c:v>2525636</c:v>
                </c:pt>
                <c:pt idx="6">
                  <c:v>64000</c:v>
                </c:pt>
                <c:pt idx="7">
                  <c:v>130000</c:v>
                </c:pt>
                <c:pt idx="8">
                  <c:v>2940100</c:v>
                </c:pt>
                <c:pt idx="9">
                  <c:v>411500</c:v>
                </c:pt>
                <c:pt idx="10" formatCode="General">
                  <c:v>48043886.689999998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765335482533627"/>
          <c:y val="0.15675887842384589"/>
          <c:w val="0.2559157472750842"/>
          <c:h val="0.68271183396228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(15 103 330,61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2021 (5 546 005,50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03-4017-BA04-EBF3461B1FF7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03-4017-BA04-EBF3461B1FF7}"/>
              </c:ext>
            </c:extLst>
          </c:dPt>
          <c:dLbls>
            <c:dLbl>
              <c:idx val="0"/>
              <c:layout>
                <c:manualLayout>
                  <c:x val="0.2336292615747565"/>
                  <c:y val="-0.11297131002192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FA9520-0A8C-4A67-BA18-95E641E1D723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03-4017-BA04-EBF3461B1FF7}"/>
                </c:ext>
              </c:extLst>
            </c:dLbl>
            <c:dLbl>
              <c:idx val="1"/>
              <c:layout>
                <c:manualLayout>
                  <c:x val="-0.16029102524692451"/>
                  <c:y val="1.57099517710814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A1542C-A2F7-4CF2-BB3B-76DB8813683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03-4017-BA04-EBF3461B1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(11 928 645,06 руб)</c:v>
                </c:pt>
                <c:pt idx="1">
                  <c:v>Безвозмездные поступления (3 174 685,55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11928645.060000001</c:v>
                </c:pt>
                <c:pt idx="1">
                  <c:v>3174685.55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3-4017-BA04-EBF3461B1F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269364642555266E-2"/>
          <c:y val="0.75175498989511169"/>
          <c:w val="0.89146109585773903"/>
          <c:h val="0.11603630066868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</a:t>
            </a:r>
          </a:p>
          <a:p>
            <a:pPr>
              <a:defRPr/>
            </a:pPr>
            <a:r>
              <a:rPr lang="ru-RU" sz="1400" i="1" dirty="0">
                <a:solidFill>
                  <a:srgbClr val="C00000"/>
                </a:solidFill>
              </a:rPr>
              <a:t>(15  939 850,22 </a:t>
            </a:r>
            <a:r>
              <a:rPr lang="ru-RU" sz="1400" i="1" dirty="0" err="1">
                <a:solidFill>
                  <a:srgbClr val="C00000"/>
                </a:solidFill>
              </a:rPr>
              <a:t>руб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на 2022 (5 011 668,50 руб)</c:v>
                </c:pt>
              </c:strCache>
            </c:strRef>
          </c:tx>
          <c:explosion val="5"/>
          <c:dPt>
            <c:idx val="0"/>
            <c:bubble3D val="0"/>
            <c:explosion val="3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682-456A-AA46-BC5523F59569}"/>
              </c:ext>
            </c:extLst>
          </c:dPt>
          <c:dPt>
            <c:idx val="1"/>
            <c:bubble3D val="0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682-456A-AA46-BC5523F59569}"/>
              </c:ext>
            </c:extLst>
          </c:dPt>
          <c:dLbls>
            <c:dLbl>
              <c:idx val="0"/>
              <c:layout>
                <c:manualLayout>
                  <c:x val="0.17153031830645954"/>
                  <c:y val="-9.1085678230855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2-456A-AA46-BC5523F59569}"/>
                </c:ext>
              </c:extLst>
            </c:dLbl>
            <c:dLbl>
              <c:idx val="1"/>
              <c:layout>
                <c:manualLayout>
                  <c:x val="-0.11756555481998981"/>
                  <c:y val="2.95137902523734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79C195-9F64-457D-8DB1-FAA8945C85C2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82-456A-AA46-BC5523F5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(12 807 864,67 руб)</c:v>
                </c:pt>
                <c:pt idx="1">
                  <c:v>Безвозмездные поступления (3 131 985,55  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12807864.67</c:v>
                </c:pt>
                <c:pt idx="1">
                  <c:v>3131985.55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2-456A-AA46-BC5523F595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538662139964756E-2"/>
          <c:y val="0.75847746664610516"/>
          <c:w val="0.89146109585773903"/>
          <c:h val="0.11603630066868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2026 г.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</a:rPr>
              <a:t>(</a:t>
            </a:r>
            <a:r>
              <a:rPr lang="ru-RU" sz="1200" b="1" i="1" u="none" strike="noStrike" kern="1200" cap="all" baseline="0" dirty="0">
                <a:solidFill>
                  <a:srgbClr val="C00000"/>
                </a:solidFill>
              </a:rPr>
              <a:t>15 103 330,61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60631631717942491"/>
          <c:w val="1"/>
          <c:h val="0.39199877811152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rgbClr val="00CC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Pt>
            <c:idx val="8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DFC-442E-A606-73C036BE99A4}"/>
              </c:ext>
            </c:extLst>
          </c:dPt>
          <c:dPt>
            <c:idx val="9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DFC-442E-A606-73C036BE99A4}"/>
              </c:ext>
            </c:extLst>
          </c:dPt>
          <c:dPt>
            <c:idx val="1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93DE-4EF7-AECD-3DEF272A3F16}"/>
              </c:ext>
            </c:extLst>
          </c:dPt>
          <c:dLbls>
            <c:dLbl>
              <c:idx val="0"/>
              <c:layout>
                <c:manualLayout>
                  <c:x val="0.13042035791780499"/>
                  <c:y val="5.0644424364558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25DE79-AF94-4350-B0E8-CEA974458868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F6FF0A-193F-49B8-BC07-B6C62AE105B5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7.6648255733294701E-2"/>
                  <c:y val="-0.117977627132334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71A2B6-C5A9-443E-98BC-45ECAF302560}" type="PERCENTA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6.0998480063881914E-2"/>
                  <c:y val="-6.5245703116360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1D7269-555B-40CB-B1B4-C600CDC817C8}" type="PERCENTAGE">
                      <a:rPr lang="en-US">
                        <a:solidFill>
                          <a:srgbClr val="00CC99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4.1131558309866444E-2"/>
                  <c:y val="1.81102013904270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F02F24-352C-4AC8-9993-967FF9314693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>
                <c:manualLayout>
                  <c:x val="-0.14798158645651635"/>
                  <c:y val="-6.85331344292078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368FC-4C98-4122-A207-0399875D9993}" type="PERCENTAGE">
                      <a:rPr lang="en-US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layout>
                <c:manualLayout>
                  <c:x val="5.402446026436921E-2"/>
                  <c:y val="-1.6283298624477965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layout>
                <c:manualLayout>
                  <c:x val="-3.7169834349262562E-2"/>
                  <c:y val="6.45882809612659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BF4B7-C310-4C7C-820C-6B01D7185B4F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65DC9A-96FB-48C9-891B-06168B3F3BA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DFC-442E-A606-73C036BE99A4}"/>
                </c:ext>
              </c:extLst>
            </c:dLbl>
            <c:dLbl>
              <c:idx val="9"/>
              <c:layout>
                <c:manualLayout>
                  <c:x val="-2.2885856355227573E-2"/>
                  <c:y val="1.63406748145130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488DDA-7735-42B5-BE50-0F46E5A38A23}" type="PERCENTAGE">
                      <a:rPr lang="en-US">
                        <a:solidFill>
                          <a:srgbClr val="CA1C77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DFC-442E-A606-73C036BE99A4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48EE28-8A90-44EF-9D97-C0AD19204E16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3DE-4EF7-AECD-3DEF272A3F1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(6 890 769,06 руб)</c:v>
                </c:pt>
                <c:pt idx="1">
                  <c:v>Налог на товары, реализуемые на территории РФ (1 766 240 руб)</c:v>
                </c:pt>
                <c:pt idx="2">
                  <c:v>Налог на имущество физлиц (287 000 руб)</c:v>
                </c:pt>
                <c:pt idx="3">
                  <c:v>Земельный налог (262 000 руб)</c:v>
                </c:pt>
                <c:pt idx="4">
                  <c:v>Государственная пошлина (7 000 руб)</c:v>
                </c:pt>
                <c:pt idx="5">
                  <c:v>Доходы от использования имущества, находящегося в государственной и муниципальной собственности (2 525 636 руб)</c:v>
                </c:pt>
                <c:pt idx="6">
                  <c:v>Доходы от продажи материальных и нематериальных активов (60 000 руб)</c:v>
                </c:pt>
                <c:pt idx="7">
                  <c:v>Штрафы (130 000 руб)</c:v>
                </c:pt>
                <c:pt idx="8">
                  <c:v>Дотации (1 740 000 руб)</c:v>
                </c:pt>
                <c:pt idx="9">
                  <c:v>Субвенции (448 600 руб)</c:v>
                </c:pt>
                <c:pt idx="10">
                  <c:v>Иные межбюджетные трансферты (985 485,55 руб)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6890769.0599999996</c:v>
                </c:pt>
                <c:pt idx="1">
                  <c:v>1766240</c:v>
                </c:pt>
                <c:pt idx="2">
                  <c:v>287000</c:v>
                </c:pt>
                <c:pt idx="3">
                  <c:v>262000</c:v>
                </c:pt>
                <c:pt idx="4">
                  <c:v>7000</c:v>
                </c:pt>
                <c:pt idx="5">
                  <c:v>2525636</c:v>
                </c:pt>
                <c:pt idx="6">
                  <c:v>60000</c:v>
                </c:pt>
                <c:pt idx="7">
                  <c:v>130000</c:v>
                </c:pt>
                <c:pt idx="8">
                  <c:v>1740000</c:v>
                </c:pt>
                <c:pt idx="9">
                  <c:v>448600</c:v>
                </c:pt>
                <c:pt idx="10" formatCode="General">
                  <c:v>985485.55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3"/>
          <c:y val="0.10010157829397828"/>
          <c:w val="0.7754935706991587"/>
          <c:h val="0.4619063768025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доходов бюджета на </a:t>
            </a:r>
            <a:r>
              <a:rPr lang="ru-RU" sz="1600" dirty="0">
                <a:solidFill>
                  <a:srgbClr val="FF0000"/>
                </a:solidFill>
              </a:rPr>
              <a:t>2027 г.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200" i="1" dirty="0">
                <a:solidFill>
                  <a:srgbClr val="C00000"/>
                </a:solidFill>
              </a:rPr>
              <a:t>(</a:t>
            </a:r>
            <a:r>
              <a:rPr lang="ru-RU" sz="1200" b="1" i="1" u="none" strike="noStrike" kern="1200" cap="all" baseline="0" dirty="0">
                <a:solidFill>
                  <a:srgbClr val="C00000"/>
                </a:solidFill>
              </a:rPr>
              <a:t>15  939 850,22 </a:t>
            </a:r>
            <a:r>
              <a:rPr lang="ru-RU" sz="1200" i="1" dirty="0" err="1">
                <a:solidFill>
                  <a:srgbClr val="C00000"/>
                </a:solidFill>
              </a:rPr>
              <a:t>руб</a:t>
            </a:r>
            <a:r>
              <a:rPr lang="ru-RU" sz="1200" i="1" dirty="0">
                <a:solidFill>
                  <a:srgbClr val="C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60631631717942491"/>
          <c:w val="1"/>
          <c:h val="0.39199877811152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88D-4F72-92F5-DB39119BF7E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88D-4F72-92F5-DB39119BF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88D-4F72-92F5-DB39119BF7E8}"/>
              </c:ext>
            </c:extLst>
          </c:dPt>
          <c:dPt>
            <c:idx val="3"/>
            <c:bubble3D val="0"/>
            <c:explosion val="8"/>
            <c:spPr>
              <a:solidFill>
                <a:srgbClr val="00CC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88D-4F72-92F5-DB39119BF7E8}"/>
              </c:ext>
            </c:extLst>
          </c:dPt>
          <c:dPt>
            <c:idx val="4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88D-4F72-92F5-DB39119BF7E8}"/>
              </c:ext>
            </c:extLst>
          </c:dPt>
          <c:dPt>
            <c:idx val="5"/>
            <c:bubble3D val="0"/>
            <c:explosion val="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88D-4F72-92F5-DB39119BF7E8}"/>
              </c:ext>
            </c:extLst>
          </c:dPt>
          <c:dPt>
            <c:idx val="6"/>
            <c:bubble3D val="0"/>
            <c:explosion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88D-4F72-92F5-DB39119BF7E8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88D-4F72-92F5-DB39119BF7E8}"/>
              </c:ext>
            </c:extLst>
          </c:dPt>
          <c:dPt>
            <c:idx val="8"/>
            <c:bubble3D val="0"/>
            <c:explosion val="3"/>
            <c:spPr>
              <a:solidFill>
                <a:srgbClr val="AA3E6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DFC-442E-A606-73C036BE99A4}"/>
              </c:ext>
            </c:extLst>
          </c:dPt>
          <c:dPt>
            <c:idx val="9"/>
            <c:bubble3D val="0"/>
            <c:explosion val="9"/>
            <c:spPr>
              <a:solidFill>
                <a:srgbClr val="E1ADC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DFC-442E-A606-73C036BE99A4}"/>
              </c:ext>
            </c:extLst>
          </c:dPt>
          <c:dPt>
            <c:idx val="1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93DE-4EF7-AECD-3DEF272A3F16}"/>
              </c:ext>
            </c:extLst>
          </c:dPt>
          <c:dLbls>
            <c:dLbl>
              <c:idx val="0"/>
              <c:layout>
                <c:manualLayout>
                  <c:x val="0.13042035791780499"/>
                  <c:y val="5.0644424364558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25DE79-AF94-4350-B0E8-CEA974458868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D-4F72-92F5-DB39119BF7E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F6FF0A-193F-49B8-BC07-B6C62AE105B5}" type="PERCENTAG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D-4F72-92F5-DB39119BF7E8}"/>
                </c:ext>
              </c:extLst>
            </c:dLbl>
            <c:dLbl>
              <c:idx val="2"/>
              <c:layout>
                <c:manualLayout>
                  <c:x val="4.8544161983076602E-2"/>
                  <c:y val="-5.2844432634422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71A2B6-C5A9-443E-98BC-45ECAF302560}" type="PERCENTA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D-4F72-92F5-DB39119BF7E8}"/>
                </c:ext>
              </c:extLst>
            </c:dLbl>
            <c:dLbl>
              <c:idx val="3"/>
              <c:layout>
                <c:manualLayout>
                  <c:x val="3.0732532948262423E-2"/>
                  <c:y val="-2.45374565551656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1D7269-555B-40CB-B1B4-C600CDC817C8}" type="PERCENTAGE">
                      <a:rPr lang="en-US">
                        <a:solidFill>
                          <a:srgbClr val="00CC99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8D-4F72-92F5-DB39119BF7E8}"/>
                </c:ext>
              </c:extLst>
            </c:dLbl>
            <c:dLbl>
              <c:idx val="4"/>
              <c:layout>
                <c:manualLayout>
                  <c:x val="4.7617118406070462E-2"/>
                  <c:y val="7.93313975012829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F02F24-352C-4AC8-9993-967FF9314693}" type="PERCENTAG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8D-4F72-92F5-DB39119BF7E8}"/>
                </c:ext>
              </c:extLst>
            </c:dLbl>
            <c:dLbl>
              <c:idx val="5"/>
              <c:layout>
                <c:manualLayout>
                  <c:x val="-0.13501046626410809"/>
                  <c:y val="-8.685184538174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368FC-4C98-4122-A207-0399875D9993}" type="PERCENTAGE">
                      <a:rPr lang="en-US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8D-4F72-92F5-DB39119BF7E8}"/>
                </c:ext>
              </c:extLst>
            </c:dLbl>
            <c:dLbl>
              <c:idx val="6"/>
              <c:layout>
                <c:manualLayout>
                  <c:x val="5.402446026436921E-2"/>
                  <c:y val="-1.6283298624477965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8D-4F72-92F5-DB39119BF7E8}"/>
                </c:ext>
              </c:extLst>
            </c:dLbl>
            <c:dLbl>
              <c:idx val="7"/>
              <c:layout>
                <c:manualLayout>
                  <c:x val="-6.0950136256340659E-2"/>
                  <c:y val="4.1211490239156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BF4B7-C310-4C7C-820C-6B01D7185B4F}" type="PERCENTAGE">
                      <a:rPr lang="en-US">
                        <a:solidFill>
                          <a:srgbClr val="7030A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88D-4F72-92F5-DB39119BF7E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65DC9A-96FB-48C9-891B-06168B3F3BA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DFC-442E-A606-73C036BE99A4}"/>
                </c:ext>
              </c:extLst>
            </c:dLbl>
            <c:dLbl>
              <c:idx val="9"/>
              <c:layout>
                <c:manualLayout>
                  <c:x val="-2.2885856355227573E-2"/>
                  <c:y val="1.63406748145130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488DDA-7735-42B5-BE50-0F46E5A38A23}" type="PERCENTAGE">
                      <a:rPr lang="en-US">
                        <a:solidFill>
                          <a:srgbClr val="CA1C77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DFC-442E-A606-73C036BE99A4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48EE28-8A90-44EF-9D97-C0AD19204E16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3DE-4EF7-AECD-3DEF272A3F1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 (7 200 808,67 руб)</c:v>
                </c:pt>
                <c:pt idx="1">
                  <c:v>Налог на товары, реализуемые на территории РФ (2 335 420 руб)</c:v>
                </c:pt>
                <c:pt idx="2">
                  <c:v>Налог на имущество физлиц (287 000 руб)</c:v>
                </c:pt>
                <c:pt idx="3">
                  <c:v>Земельный налог (262 000 руб)</c:v>
                </c:pt>
                <c:pt idx="4">
                  <c:v>Государственная пошлина (7 000 руб)</c:v>
                </c:pt>
                <c:pt idx="5">
                  <c:v>Доходы от использования имущества, находящегося в государственной и муниципальной собственности (2 525 636 руб)</c:v>
                </c:pt>
                <c:pt idx="6">
                  <c:v>Доходы от продажи материальных и нематериальных активов (60 000 руб)</c:v>
                </c:pt>
                <c:pt idx="7">
                  <c:v>Штрафы (130 000 руб)</c:v>
                </c:pt>
                <c:pt idx="8">
                  <c:v>Дотации (1 682 300 руб)</c:v>
                </c:pt>
                <c:pt idx="9">
                  <c:v>Субвенции (464 200 руб)</c:v>
                </c:pt>
                <c:pt idx="10">
                  <c:v>Иные межбюджетные трансферты (985 485,55 руб)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7200808.6699999999</c:v>
                </c:pt>
                <c:pt idx="1">
                  <c:v>2335420</c:v>
                </c:pt>
                <c:pt idx="2">
                  <c:v>287000</c:v>
                </c:pt>
                <c:pt idx="3">
                  <c:v>262000</c:v>
                </c:pt>
                <c:pt idx="4">
                  <c:v>7000</c:v>
                </c:pt>
                <c:pt idx="5">
                  <c:v>2525636</c:v>
                </c:pt>
                <c:pt idx="6">
                  <c:v>60000</c:v>
                </c:pt>
                <c:pt idx="7">
                  <c:v>130000</c:v>
                </c:pt>
                <c:pt idx="8">
                  <c:v>1682300</c:v>
                </c:pt>
                <c:pt idx="9">
                  <c:v>464200</c:v>
                </c:pt>
                <c:pt idx="10" formatCode="General">
                  <c:v>985485.55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8D-4F72-92F5-DB39119BF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25312953808343"/>
          <c:y val="0.10010157829397828"/>
          <c:w val="0.7754935706991587"/>
          <c:h val="0.4619063768025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Общий объем </a:t>
            </a:r>
            <a:r>
              <a:rPr lang="ru-RU" dirty="0">
                <a:solidFill>
                  <a:srgbClr val="FF0000"/>
                </a:solidFill>
              </a:rPr>
              <a:t>расходов</a:t>
            </a:r>
            <a:r>
              <a:rPr lang="ru-RU" dirty="0"/>
              <a:t> на 2026-2027 гг. в сравнении с 2025 г.</a:t>
            </a:r>
          </a:p>
        </c:rich>
      </c:tx>
      <c:layout>
        <c:manualLayout>
          <c:xMode val="edge"/>
          <c:yMode val="edge"/>
          <c:x val="0.17795630637079457"/>
          <c:y val="7.031249567467423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54"/>
          <c:y val="0.16492967735422753"/>
          <c:w val="0.78948335113709456"/>
          <c:h val="0.716023701032006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2021-2022 гг. в сравнении с 2020 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1.8207036516740702E-2"/>
                  <c:y val="-0.37265622707577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A1-4C93-A85E-7127E010898F}"/>
                </c:ext>
              </c:extLst>
            </c:dLbl>
            <c:dLbl>
              <c:idx val="1"/>
              <c:layout>
                <c:manualLayout>
                  <c:x val="2.1241542602864209E-2"/>
                  <c:y val="-0.1359374916377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dLbl>
              <c:idx val="2"/>
              <c:layout>
                <c:manualLayout>
                  <c:x val="2.3648948828044341E-2"/>
                  <c:y val="-0.1359374916377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66557071.5</c:v>
                </c:pt>
                <c:pt idx="1">
                  <c:v>15103330.609999999</c:v>
                </c:pt>
                <c:pt idx="2">
                  <c:v>15939850.220000001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935672"/>
        <c:axId val="466934032"/>
        <c:axId val="0"/>
      </c:bar3DChart>
      <c:catAx>
        <c:axId val="466935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934032"/>
        <c:crosses val="autoZero"/>
        <c:auto val="1"/>
        <c:lblAlgn val="ctr"/>
        <c:lblOffset val="100"/>
        <c:noMultiLvlLbl val="0"/>
      </c:catAx>
      <c:valAx>
        <c:axId val="4669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83E-2"/>
              <c:y val="0.510035586242889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93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5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8" y="3921037"/>
            <a:ext cx="10492468" cy="20091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БЮДЖЕТ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Муниципального образования г/п </a:t>
            </a:r>
            <a:r>
              <a:rPr lang="ru-RU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п</a:t>
            </a: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. Нижний Баскунчак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на 2025 год и на плановый период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2026-2027 годы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943" y="5930159"/>
            <a:ext cx="6671582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Принят Решением Совета МО «Г/п </a:t>
            </a:r>
            <a:r>
              <a:rPr lang="ru-RU" sz="2000" dirty="0" err="1"/>
              <a:t>п</a:t>
            </a:r>
            <a:r>
              <a:rPr lang="ru-RU" sz="2000" dirty="0"/>
              <a:t>. Нижний Баскунчак Ахтубинского м/р Астраханской области»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 от 26.12.2024 г. № 14</a:t>
            </a:r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422916"/>
              </p:ext>
            </p:extLst>
          </p:nvPr>
        </p:nvGraphicFramePr>
        <p:xfrm>
          <a:off x="1482708" y="934759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564975"/>
              </p:ext>
            </p:extLst>
          </p:nvPr>
        </p:nvGraphicFramePr>
        <p:xfrm>
          <a:off x="955334" y="773532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347141" y="2757958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402535" y="4445001"/>
            <a:ext cx="396815" cy="1251490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402535" y="1625601"/>
            <a:ext cx="399888" cy="2819400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043778" y="4742641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645897"/>
              </p:ext>
            </p:extLst>
          </p:nvPr>
        </p:nvGraphicFramePr>
        <p:xfrm>
          <a:off x="681187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E6525E2-8329-9E1F-9816-78E3F28F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683307"/>
              </p:ext>
            </p:extLst>
          </p:nvPr>
        </p:nvGraphicFramePr>
        <p:xfrm>
          <a:off x="6400141" y="946060"/>
          <a:ext cx="5718954" cy="56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0AD5FBB-5CA8-1833-7CDC-50D1228D6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042395"/>
              </p:ext>
            </p:extLst>
          </p:nvPr>
        </p:nvGraphicFramePr>
        <p:xfrm>
          <a:off x="605586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BBA2DC3-E76E-30E3-50A4-6C6727557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145088"/>
              </p:ext>
            </p:extLst>
          </p:nvPr>
        </p:nvGraphicFramePr>
        <p:xfrm>
          <a:off x="6480175" y="660076"/>
          <a:ext cx="5874589" cy="62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59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81444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981F39-4176-BADE-DA16-2E68D5A05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43158"/>
              </p:ext>
            </p:extLst>
          </p:nvPr>
        </p:nvGraphicFramePr>
        <p:xfrm>
          <a:off x="1371600" y="639822"/>
          <a:ext cx="10972800" cy="628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65112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4E4502-8BFC-F439-ED70-AF4196973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468301"/>
              </p:ext>
            </p:extLst>
          </p:nvPr>
        </p:nvGraphicFramePr>
        <p:xfrm>
          <a:off x="1105919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9E6B3DB-800D-3880-6FB5-BB4129280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841818"/>
              </p:ext>
            </p:extLst>
          </p:nvPr>
        </p:nvGraphicFramePr>
        <p:xfrm>
          <a:off x="6876765" y="593979"/>
          <a:ext cx="5188311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0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2737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60863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77975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05954" y="2505865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461089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2025-2027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36661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"Реализация функций органов местного самоуправления МО "Поселок Нижний Баскунчак"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2977740" y="2499310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9 515 346,09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2025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60863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9D10BCB4-950A-0A94-2AD8-642FF1C0533B}"/>
              </a:ext>
            </a:extLst>
          </p:cNvPr>
          <p:cNvSpPr/>
          <p:nvPr/>
        </p:nvSpPr>
        <p:spPr>
          <a:xfrm>
            <a:off x="9122852" y="1057352"/>
            <a:ext cx="1718850" cy="60863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:a16="http://schemas.microsoft.com/office/drawing/2014/main" id="{A93BCB43-2F7A-C468-E441-37D15FA35D0D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68D933-1B95-DA16-B3D7-7B4899AE9BEE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2027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2962960"/>
            <a:ext cx="3152956" cy="711326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02319" y="3608129"/>
            <a:ext cx="1216363" cy="30531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63183" y="4084555"/>
            <a:ext cx="3152956" cy="745351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06892" y="4670979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65398" y="4105578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"Повышение безопасности дорожного движения на территории МО "Поселок Нижний Баскунчак 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109682" y="4665567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2 521 245,51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969878" y="2947022"/>
            <a:ext cx="2902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"Обеспечение первичных мер пожарной безопасности на территории</a:t>
            </a:r>
          </a:p>
          <a:p>
            <a:r>
              <a:rPr lang="ru-RU" sz="1400" dirty="0">
                <a:latin typeface="Akrobat" panose="00000600000000000000" pitchFamily="50" charset="-52"/>
              </a:rPr>
              <a:t>МО "Поселок Нижний Баскунчак"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222477" y="3600255"/>
            <a:ext cx="11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90 000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78226A9C-FDF1-5145-F57C-4513DF8E363B}"/>
              </a:ext>
            </a:extLst>
          </p:cNvPr>
          <p:cNvSpPr/>
          <p:nvPr/>
        </p:nvSpPr>
        <p:spPr>
          <a:xfrm>
            <a:off x="891132" y="5199061"/>
            <a:ext cx="3152956" cy="62716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ED78A2CC-D454-4938-0044-9A0150FF4773}"/>
              </a:ext>
            </a:extLst>
          </p:cNvPr>
          <p:cNvSpPr/>
          <p:nvPr/>
        </p:nvSpPr>
        <p:spPr>
          <a:xfrm>
            <a:off x="3106892" y="5670243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DA27D-3E7E-D8DD-0573-146F05108A75}"/>
              </a:ext>
            </a:extLst>
          </p:cNvPr>
          <p:cNvSpPr txBox="1"/>
          <p:nvPr/>
        </p:nvSpPr>
        <p:spPr>
          <a:xfrm>
            <a:off x="1068422" y="5210471"/>
            <a:ext cx="26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"Развитие дорожного хозяйства МО "Поселок Нижний Баскунчак"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6815E9-CE1E-7CA0-099D-225BB635ABF8}"/>
              </a:ext>
            </a:extLst>
          </p:cNvPr>
          <p:cNvSpPr txBox="1"/>
          <p:nvPr/>
        </p:nvSpPr>
        <p:spPr>
          <a:xfrm>
            <a:off x="3109682" y="5652181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1 043 756,77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9BDD975C-7768-D66D-E4D7-0B3BF7F7BCFA}"/>
              </a:ext>
            </a:extLst>
          </p:cNvPr>
          <p:cNvSpPr/>
          <p:nvPr/>
        </p:nvSpPr>
        <p:spPr>
          <a:xfrm>
            <a:off x="891132" y="6132598"/>
            <a:ext cx="3152956" cy="62716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1001F-1A9B-BA48-6104-ECD56EA0C88C}"/>
              </a:ext>
            </a:extLst>
          </p:cNvPr>
          <p:cNvSpPr txBox="1"/>
          <p:nvPr/>
        </p:nvSpPr>
        <p:spPr>
          <a:xfrm>
            <a:off x="881606" y="6163058"/>
            <a:ext cx="32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"Подготовка и прохождение отопительных сезонов в МО "Поселок Нижний Баскунчак "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AC60D412-35EF-1EA7-9BFC-CB58F4A0301D}"/>
              </a:ext>
            </a:extLst>
          </p:cNvPr>
          <p:cNvSpPr/>
          <p:nvPr/>
        </p:nvSpPr>
        <p:spPr>
          <a:xfrm>
            <a:off x="3106892" y="6692024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80787-A87B-7A96-D506-1A7E90D0DBEB}"/>
              </a:ext>
            </a:extLst>
          </p:cNvPr>
          <p:cNvSpPr txBox="1"/>
          <p:nvPr/>
        </p:nvSpPr>
        <p:spPr>
          <a:xfrm>
            <a:off x="3030799" y="6673962"/>
            <a:ext cx="14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47 099 417,18 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8CC1CAB4-ACD5-5DB5-3B34-5944AC18FBE3}"/>
              </a:ext>
            </a:extLst>
          </p:cNvPr>
          <p:cNvSpPr/>
          <p:nvPr/>
        </p:nvSpPr>
        <p:spPr>
          <a:xfrm>
            <a:off x="4726617" y="1935068"/>
            <a:ext cx="3152956" cy="779755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A0E564AA-A7AC-4DBB-C511-14FC396338B2}"/>
              </a:ext>
            </a:extLst>
          </p:cNvPr>
          <p:cNvSpPr/>
          <p:nvPr/>
        </p:nvSpPr>
        <p:spPr>
          <a:xfrm>
            <a:off x="6966684" y="2505865"/>
            <a:ext cx="1216363" cy="28621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944D1C-D730-5FFC-B117-1F5E1210BF42}"/>
              </a:ext>
            </a:extLst>
          </p:cNvPr>
          <p:cNvSpPr txBox="1"/>
          <p:nvPr/>
        </p:nvSpPr>
        <p:spPr>
          <a:xfrm>
            <a:off x="4697391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"Реализация функций органов местного самоуправления МО "Поселок Нижний Баскунчак"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90D6D-829D-707C-CC21-8F46CC4DB011}"/>
              </a:ext>
            </a:extLst>
          </p:cNvPr>
          <p:cNvSpPr txBox="1"/>
          <p:nvPr/>
        </p:nvSpPr>
        <p:spPr>
          <a:xfrm>
            <a:off x="6849182" y="2499310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8 199 057,19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6" name="Блок-схема: альтернативный процесс 35">
            <a:extLst>
              <a:ext uri="{FF2B5EF4-FFF2-40B4-BE49-F238E27FC236}">
                <a16:creationId xmlns:a16="http://schemas.microsoft.com/office/drawing/2014/main" id="{51F1B252-82D7-3E09-DAF3-08F9BD1B7D1B}"/>
              </a:ext>
            </a:extLst>
          </p:cNvPr>
          <p:cNvSpPr/>
          <p:nvPr/>
        </p:nvSpPr>
        <p:spPr>
          <a:xfrm>
            <a:off x="4726617" y="2962960"/>
            <a:ext cx="3152956" cy="711326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альтернативный процесс 43">
            <a:extLst>
              <a:ext uri="{FF2B5EF4-FFF2-40B4-BE49-F238E27FC236}">
                <a16:creationId xmlns:a16="http://schemas.microsoft.com/office/drawing/2014/main" id="{D10A6B05-E511-6512-7A87-C52B9BBFF0CD}"/>
              </a:ext>
            </a:extLst>
          </p:cNvPr>
          <p:cNvSpPr/>
          <p:nvPr/>
        </p:nvSpPr>
        <p:spPr>
          <a:xfrm>
            <a:off x="6963049" y="3608129"/>
            <a:ext cx="1216363" cy="30531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25BE313D-0737-6A21-48CF-4471C02DC75C}"/>
              </a:ext>
            </a:extLst>
          </p:cNvPr>
          <p:cNvSpPr/>
          <p:nvPr/>
        </p:nvSpPr>
        <p:spPr>
          <a:xfrm>
            <a:off x="4723913" y="4084555"/>
            <a:ext cx="3152956" cy="745351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7E212F1A-754E-F6A8-874E-F7D6E52FE67B}"/>
              </a:ext>
            </a:extLst>
          </p:cNvPr>
          <p:cNvSpPr/>
          <p:nvPr/>
        </p:nvSpPr>
        <p:spPr>
          <a:xfrm>
            <a:off x="6967622" y="4670979"/>
            <a:ext cx="1216363" cy="304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B4F06B-2EF5-C12E-5A17-EC2E2DFB5094}"/>
              </a:ext>
            </a:extLst>
          </p:cNvPr>
          <p:cNvSpPr txBox="1"/>
          <p:nvPr/>
        </p:nvSpPr>
        <p:spPr>
          <a:xfrm>
            <a:off x="4726128" y="4105578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"Повышение безопасности дорожного движения на территории МО "Поселок Нижний Баскунчак "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4345D0-8C00-8B0D-3667-4761AACAD13A}"/>
              </a:ext>
            </a:extLst>
          </p:cNvPr>
          <p:cNvSpPr txBox="1"/>
          <p:nvPr/>
        </p:nvSpPr>
        <p:spPr>
          <a:xfrm>
            <a:off x="6960186" y="4665567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1 766 240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C8F114-8137-DE6D-795E-A99B8AA0560D}"/>
              </a:ext>
            </a:extLst>
          </p:cNvPr>
          <p:cNvSpPr txBox="1"/>
          <p:nvPr/>
        </p:nvSpPr>
        <p:spPr>
          <a:xfrm>
            <a:off x="4830608" y="2947022"/>
            <a:ext cx="2902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"Обеспечение первичных мер пожарной безопасности на территории</a:t>
            </a:r>
          </a:p>
          <a:p>
            <a:r>
              <a:rPr lang="ru-RU" sz="1400" dirty="0">
                <a:latin typeface="Akrobat" panose="00000600000000000000" pitchFamily="50" charset="-52"/>
              </a:rPr>
              <a:t>МО "Поселок Нижний Баскунчак"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BF34E0-D592-CE05-FDC1-3B53F8D4F15C}"/>
              </a:ext>
            </a:extLst>
          </p:cNvPr>
          <p:cNvSpPr txBox="1"/>
          <p:nvPr/>
        </p:nvSpPr>
        <p:spPr>
          <a:xfrm>
            <a:off x="7083207" y="3600255"/>
            <a:ext cx="11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90 000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9" name="Блок-схема: альтернативный процесс 58">
            <a:extLst>
              <a:ext uri="{FF2B5EF4-FFF2-40B4-BE49-F238E27FC236}">
                <a16:creationId xmlns:a16="http://schemas.microsoft.com/office/drawing/2014/main" id="{0E4A2E4F-D8DB-63AC-66AF-BF21C3BE2B88}"/>
              </a:ext>
            </a:extLst>
          </p:cNvPr>
          <p:cNvSpPr/>
          <p:nvPr/>
        </p:nvSpPr>
        <p:spPr>
          <a:xfrm>
            <a:off x="4751862" y="5199061"/>
            <a:ext cx="3152956" cy="627165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альтернативный процесс 59">
            <a:extLst>
              <a:ext uri="{FF2B5EF4-FFF2-40B4-BE49-F238E27FC236}">
                <a16:creationId xmlns:a16="http://schemas.microsoft.com/office/drawing/2014/main" id="{A22ECAF7-9AE3-99B1-1073-C7C1C9247315}"/>
              </a:ext>
            </a:extLst>
          </p:cNvPr>
          <p:cNvSpPr/>
          <p:nvPr/>
        </p:nvSpPr>
        <p:spPr>
          <a:xfrm>
            <a:off x="6967622" y="5670243"/>
            <a:ext cx="1216363" cy="304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87646B-5AC6-8598-02B9-DEC03FD39235}"/>
              </a:ext>
            </a:extLst>
          </p:cNvPr>
          <p:cNvSpPr txBox="1"/>
          <p:nvPr/>
        </p:nvSpPr>
        <p:spPr>
          <a:xfrm>
            <a:off x="4929152" y="5210471"/>
            <a:ext cx="26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"Развитие дорожного хозяйства МО "Поселок Нижний Баскунчак"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A047C1-5690-67D5-B2AE-5CD643DDB8FE}"/>
              </a:ext>
            </a:extLst>
          </p:cNvPr>
          <p:cNvSpPr txBox="1"/>
          <p:nvPr/>
        </p:nvSpPr>
        <p:spPr>
          <a:xfrm>
            <a:off x="6960794" y="5652181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1 037 353,21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70" name="Блок-схема: альтернативный процесс 69">
            <a:extLst>
              <a:ext uri="{FF2B5EF4-FFF2-40B4-BE49-F238E27FC236}">
                <a16:creationId xmlns:a16="http://schemas.microsoft.com/office/drawing/2014/main" id="{F13DAE39-EC4C-E75F-A83B-D57D01507F9D}"/>
              </a:ext>
            </a:extLst>
          </p:cNvPr>
          <p:cNvSpPr/>
          <p:nvPr/>
        </p:nvSpPr>
        <p:spPr>
          <a:xfrm>
            <a:off x="8490495" y="1935068"/>
            <a:ext cx="3152956" cy="779755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альтернативный процесс 70">
            <a:extLst>
              <a:ext uri="{FF2B5EF4-FFF2-40B4-BE49-F238E27FC236}">
                <a16:creationId xmlns:a16="http://schemas.microsoft.com/office/drawing/2014/main" id="{A86C0456-93A6-3414-D777-B73ABCD50866}"/>
              </a:ext>
            </a:extLst>
          </p:cNvPr>
          <p:cNvSpPr/>
          <p:nvPr/>
        </p:nvSpPr>
        <p:spPr>
          <a:xfrm>
            <a:off x="10730562" y="2505865"/>
            <a:ext cx="1216363" cy="286216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DF9A1B-0CC1-6E8C-2619-BE126E38F85B}"/>
              </a:ext>
            </a:extLst>
          </p:cNvPr>
          <p:cNvSpPr txBox="1"/>
          <p:nvPr/>
        </p:nvSpPr>
        <p:spPr>
          <a:xfrm>
            <a:off x="8461269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"Реализация функций органов местного самоуправления МО "Поселок Нижний Баскунчак"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BA9203-31A4-B9D0-BBB1-27E2306C4C21}"/>
              </a:ext>
            </a:extLst>
          </p:cNvPr>
          <p:cNvSpPr txBox="1"/>
          <p:nvPr/>
        </p:nvSpPr>
        <p:spPr>
          <a:xfrm>
            <a:off x="10610832" y="2499310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8 153 186,97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74" name="Блок-схема: альтернативный процесс 73">
            <a:extLst>
              <a:ext uri="{FF2B5EF4-FFF2-40B4-BE49-F238E27FC236}">
                <a16:creationId xmlns:a16="http://schemas.microsoft.com/office/drawing/2014/main" id="{EE443CD3-1F98-F75A-D048-C2AF5111891B}"/>
              </a:ext>
            </a:extLst>
          </p:cNvPr>
          <p:cNvSpPr/>
          <p:nvPr/>
        </p:nvSpPr>
        <p:spPr>
          <a:xfrm>
            <a:off x="8490495" y="2962960"/>
            <a:ext cx="3152956" cy="711326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альтернативный процесс 74">
            <a:extLst>
              <a:ext uri="{FF2B5EF4-FFF2-40B4-BE49-F238E27FC236}">
                <a16:creationId xmlns:a16="http://schemas.microsoft.com/office/drawing/2014/main" id="{3B5EAF19-4C62-84AE-A461-83697AE04B75}"/>
              </a:ext>
            </a:extLst>
          </p:cNvPr>
          <p:cNvSpPr/>
          <p:nvPr/>
        </p:nvSpPr>
        <p:spPr>
          <a:xfrm>
            <a:off x="10726927" y="3608129"/>
            <a:ext cx="1216363" cy="305315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альтернативный процесс 75">
            <a:extLst>
              <a:ext uri="{FF2B5EF4-FFF2-40B4-BE49-F238E27FC236}">
                <a16:creationId xmlns:a16="http://schemas.microsoft.com/office/drawing/2014/main" id="{C5DD4C57-247A-AAEA-C9A1-142C7920C6FE}"/>
              </a:ext>
            </a:extLst>
          </p:cNvPr>
          <p:cNvSpPr/>
          <p:nvPr/>
        </p:nvSpPr>
        <p:spPr>
          <a:xfrm>
            <a:off x="8487791" y="4084555"/>
            <a:ext cx="3152956" cy="745351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альтернативный процесс 76">
            <a:extLst>
              <a:ext uri="{FF2B5EF4-FFF2-40B4-BE49-F238E27FC236}">
                <a16:creationId xmlns:a16="http://schemas.microsoft.com/office/drawing/2014/main" id="{FA89D28B-DF7A-C1A1-39A6-4D2647B8946A}"/>
              </a:ext>
            </a:extLst>
          </p:cNvPr>
          <p:cNvSpPr/>
          <p:nvPr/>
        </p:nvSpPr>
        <p:spPr>
          <a:xfrm>
            <a:off x="10731500" y="4670979"/>
            <a:ext cx="1216363" cy="304121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8A9EE8-EC66-17B2-DE94-15F5732D018D}"/>
              </a:ext>
            </a:extLst>
          </p:cNvPr>
          <p:cNvSpPr txBox="1"/>
          <p:nvPr/>
        </p:nvSpPr>
        <p:spPr>
          <a:xfrm>
            <a:off x="8490006" y="4105578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"Повышение безопасности дорожного движения на территории МО "Поселок Нижний Баскунчак "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03AA8-973A-169E-C040-2583B87F4990}"/>
              </a:ext>
            </a:extLst>
          </p:cNvPr>
          <p:cNvSpPr txBox="1"/>
          <p:nvPr/>
        </p:nvSpPr>
        <p:spPr>
          <a:xfrm>
            <a:off x="10725774" y="4665567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2 335 420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F8D6B1-FA5B-7AD7-5553-3BB269C84841}"/>
              </a:ext>
            </a:extLst>
          </p:cNvPr>
          <p:cNvSpPr txBox="1"/>
          <p:nvPr/>
        </p:nvSpPr>
        <p:spPr>
          <a:xfrm>
            <a:off x="8594486" y="2947022"/>
            <a:ext cx="2902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"Обеспечение первичных мер пожарной безопасности на территории</a:t>
            </a:r>
          </a:p>
          <a:p>
            <a:r>
              <a:rPr lang="ru-RU" sz="1400" dirty="0">
                <a:latin typeface="Akrobat" panose="00000600000000000000" pitchFamily="50" charset="-52"/>
              </a:rPr>
              <a:t>МО "Поселок Нижний Баскунчак"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FA5A72-C204-F688-6C0D-8DF00658FA1D}"/>
              </a:ext>
            </a:extLst>
          </p:cNvPr>
          <p:cNvSpPr txBox="1"/>
          <p:nvPr/>
        </p:nvSpPr>
        <p:spPr>
          <a:xfrm>
            <a:off x="10847085" y="3600255"/>
            <a:ext cx="11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90 000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2" name="Блок-схема: альтернативный процесс 81">
            <a:extLst>
              <a:ext uri="{FF2B5EF4-FFF2-40B4-BE49-F238E27FC236}">
                <a16:creationId xmlns:a16="http://schemas.microsoft.com/office/drawing/2014/main" id="{F08DB15D-41E0-F70C-B774-6A5225E4F496}"/>
              </a:ext>
            </a:extLst>
          </p:cNvPr>
          <p:cNvSpPr/>
          <p:nvPr/>
        </p:nvSpPr>
        <p:spPr>
          <a:xfrm>
            <a:off x="8515740" y="5199061"/>
            <a:ext cx="3152956" cy="627165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альтернативный процесс 82">
            <a:extLst>
              <a:ext uri="{FF2B5EF4-FFF2-40B4-BE49-F238E27FC236}">
                <a16:creationId xmlns:a16="http://schemas.microsoft.com/office/drawing/2014/main" id="{E0710B1F-7064-0408-933B-FBAB2711C38E}"/>
              </a:ext>
            </a:extLst>
          </p:cNvPr>
          <p:cNvSpPr/>
          <p:nvPr/>
        </p:nvSpPr>
        <p:spPr>
          <a:xfrm>
            <a:off x="10731500" y="5670243"/>
            <a:ext cx="1216363" cy="304121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74BF1C-0EC2-4A71-1BD8-89396F6BD89C}"/>
              </a:ext>
            </a:extLst>
          </p:cNvPr>
          <p:cNvSpPr txBox="1"/>
          <p:nvPr/>
        </p:nvSpPr>
        <p:spPr>
          <a:xfrm>
            <a:off x="8693030" y="5210471"/>
            <a:ext cx="26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"Развитие дорожного хозяйства МО "Поселок Нижний Баскунчак"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C5C635-A494-E817-D714-9F0DB3E7EA75}"/>
              </a:ext>
            </a:extLst>
          </p:cNvPr>
          <p:cNvSpPr txBox="1"/>
          <p:nvPr/>
        </p:nvSpPr>
        <p:spPr>
          <a:xfrm>
            <a:off x="10695420" y="5652181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1 037 353,21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542C9-A651-9F87-2C94-6FF55054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5644A2-66BB-ED56-EB3E-8DACD252BD83}"/>
              </a:ext>
            </a:extLst>
          </p:cNvPr>
          <p:cNvSpPr/>
          <p:nvPr/>
        </p:nvSpPr>
        <p:spPr>
          <a:xfrm>
            <a:off x="312737" y="276225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4A8EE2B6-BB44-781E-A267-7E7210342D13}"/>
              </a:ext>
            </a:extLst>
          </p:cNvPr>
          <p:cNvSpPr/>
          <p:nvPr/>
        </p:nvSpPr>
        <p:spPr>
          <a:xfrm>
            <a:off x="1541731" y="1057352"/>
            <a:ext cx="1718850" cy="60863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DA1E9FD-D44C-CA3A-2F00-5A21215E2734}"/>
              </a:ext>
            </a:extLst>
          </p:cNvPr>
          <p:cNvSpPr/>
          <p:nvPr/>
        </p:nvSpPr>
        <p:spPr>
          <a:xfrm>
            <a:off x="865887" y="1935068"/>
            <a:ext cx="3152956" cy="77975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EA1C9E66-C52F-6DF9-D1CE-D2AA1706057A}"/>
              </a:ext>
            </a:extLst>
          </p:cNvPr>
          <p:cNvSpPr/>
          <p:nvPr/>
        </p:nvSpPr>
        <p:spPr>
          <a:xfrm>
            <a:off x="3105954" y="2505865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F2587D-046A-6491-CB69-71C1B8434905}"/>
              </a:ext>
            </a:extLst>
          </p:cNvPr>
          <p:cNvSpPr/>
          <p:nvPr/>
        </p:nvSpPr>
        <p:spPr>
          <a:xfrm>
            <a:off x="891155" y="461089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на 2025-2027 гг.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00C17CD2-510C-883B-C3E6-0931F8EBEC02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C1107-E430-63CF-2101-67AAAE60828A}"/>
              </a:ext>
            </a:extLst>
          </p:cNvPr>
          <p:cNvSpPr txBox="1"/>
          <p:nvPr/>
        </p:nvSpPr>
        <p:spPr>
          <a:xfrm>
            <a:off x="836661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систем коммунальной инфраструктуры МО "Поселок Нижний  Баскунчак"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EF5F7-BA22-044D-A41B-FF3E64C140CF}"/>
              </a:ext>
            </a:extLst>
          </p:cNvPr>
          <p:cNvSpPr txBox="1"/>
          <p:nvPr/>
        </p:nvSpPr>
        <p:spPr>
          <a:xfrm>
            <a:off x="2964247" y="2492264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60 000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0BE5F-5718-E306-D26A-CC3C9D2FB631}"/>
              </a:ext>
            </a:extLst>
          </p:cNvPr>
          <p:cNvSpPr txBox="1"/>
          <p:nvPr/>
        </p:nvSpPr>
        <p:spPr>
          <a:xfrm>
            <a:off x="1862395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2025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8D4280AA-FB8D-18BD-6BF1-6EE86DE4AA58}"/>
              </a:ext>
            </a:extLst>
          </p:cNvPr>
          <p:cNvSpPr/>
          <p:nvPr/>
        </p:nvSpPr>
        <p:spPr>
          <a:xfrm>
            <a:off x="5397567" y="1057352"/>
            <a:ext cx="1718850" cy="60863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9038019B-6E30-F8FA-0ABD-5A40F039D1D5}"/>
              </a:ext>
            </a:extLst>
          </p:cNvPr>
          <p:cNvSpPr/>
          <p:nvPr/>
        </p:nvSpPr>
        <p:spPr>
          <a:xfrm>
            <a:off x="9122852" y="1057352"/>
            <a:ext cx="1718850" cy="6086398"/>
          </a:xfrm>
          <a:prstGeom prst="flowChartAlternateProcess">
            <a:avLst/>
          </a:prstGeom>
          <a:noFill/>
          <a:ln w="28575">
            <a:solidFill>
              <a:srgbClr val="AA3E6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E342B16-BE7B-9EB1-01A0-9D429F297FB1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756EE-1DC6-85F8-EC55-B854E09FD055}"/>
              </a:ext>
            </a:extLst>
          </p:cNvPr>
          <p:cNvSpPr txBox="1"/>
          <p:nvPr/>
        </p:nvSpPr>
        <p:spPr>
          <a:xfrm>
            <a:off x="5718231" y="1190184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2026</a:t>
            </a:r>
          </a:p>
        </p:txBody>
      </p:sp>
      <p:sp>
        <p:nvSpPr>
          <p:cNvPr id="24" name="Лента: наклоненная вверх 23">
            <a:extLst>
              <a:ext uri="{FF2B5EF4-FFF2-40B4-BE49-F238E27FC236}">
                <a16:creationId xmlns:a16="http://schemas.microsoft.com/office/drawing/2014/main" id="{64D292F6-F289-97A0-2C0B-61FAA0DC1973}"/>
              </a:ext>
            </a:extLst>
          </p:cNvPr>
          <p:cNvSpPr/>
          <p:nvPr/>
        </p:nvSpPr>
        <p:spPr>
          <a:xfrm>
            <a:off x="8832555" y="1271323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10F6F9-0F55-FC6E-E0B1-0C028FF03F6B}"/>
              </a:ext>
            </a:extLst>
          </p:cNvPr>
          <p:cNvSpPr txBox="1"/>
          <p:nvPr/>
        </p:nvSpPr>
        <p:spPr>
          <a:xfrm>
            <a:off x="9443516" y="1217288"/>
            <a:ext cx="1095210" cy="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2027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0EE6FFDC-AC71-6B3F-9102-15E4CCC1B20F}"/>
              </a:ext>
            </a:extLst>
          </p:cNvPr>
          <p:cNvSpPr/>
          <p:nvPr/>
        </p:nvSpPr>
        <p:spPr>
          <a:xfrm>
            <a:off x="865887" y="2962960"/>
            <a:ext cx="3152956" cy="588579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BB5F7F1D-D780-4F30-2362-E8F25530B36E}"/>
              </a:ext>
            </a:extLst>
          </p:cNvPr>
          <p:cNvSpPr/>
          <p:nvPr/>
        </p:nvSpPr>
        <p:spPr>
          <a:xfrm>
            <a:off x="3102319" y="3483376"/>
            <a:ext cx="1216363" cy="30531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F5522D4D-04EF-3247-E977-CEC01165D446}"/>
              </a:ext>
            </a:extLst>
          </p:cNvPr>
          <p:cNvSpPr/>
          <p:nvPr/>
        </p:nvSpPr>
        <p:spPr>
          <a:xfrm>
            <a:off x="863183" y="4008355"/>
            <a:ext cx="3152956" cy="745351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E63E6A95-D7CA-F553-77D8-67A1D3178B8F}"/>
              </a:ext>
            </a:extLst>
          </p:cNvPr>
          <p:cNvSpPr/>
          <p:nvPr/>
        </p:nvSpPr>
        <p:spPr>
          <a:xfrm>
            <a:off x="3106892" y="4670979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50EDB9-5EEB-15C5-879D-C038247EBAE4}"/>
              </a:ext>
            </a:extLst>
          </p:cNvPr>
          <p:cNvSpPr txBox="1"/>
          <p:nvPr/>
        </p:nvSpPr>
        <p:spPr>
          <a:xfrm>
            <a:off x="894353" y="3980331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"Проведение поселковых общественно-значимых мероприятий на территории  МО "Поселок Нижний Баскунчак"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AD3B70-B6F2-A59A-1ADC-6D5D79DD3F8D}"/>
              </a:ext>
            </a:extLst>
          </p:cNvPr>
          <p:cNvSpPr txBox="1"/>
          <p:nvPr/>
        </p:nvSpPr>
        <p:spPr>
          <a:xfrm>
            <a:off x="3210606" y="4655666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250 000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9E12C2-55FB-0C26-A100-093E8B9A48C8}"/>
              </a:ext>
            </a:extLst>
          </p:cNvPr>
          <p:cNvSpPr txBox="1"/>
          <p:nvPr/>
        </p:nvSpPr>
        <p:spPr>
          <a:xfrm>
            <a:off x="909080" y="2978198"/>
            <a:ext cx="2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"Благоустройство территории МО "Поселок Нижний Баскунчак"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89609B-001D-798D-23D2-99F3B998AF2F}"/>
              </a:ext>
            </a:extLst>
          </p:cNvPr>
          <p:cNvSpPr txBox="1"/>
          <p:nvPr/>
        </p:nvSpPr>
        <p:spPr>
          <a:xfrm>
            <a:off x="3089258" y="3473449"/>
            <a:ext cx="140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1 460 001,10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B9636A46-9F3C-F933-3BB9-92861157CFC1}"/>
              </a:ext>
            </a:extLst>
          </p:cNvPr>
          <p:cNvSpPr/>
          <p:nvPr/>
        </p:nvSpPr>
        <p:spPr>
          <a:xfrm>
            <a:off x="891132" y="5199061"/>
            <a:ext cx="3152956" cy="711561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16CA7C4D-6B45-F636-C70F-32883A322C38}"/>
              </a:ext>
            </a:extLst>
          </p:cNvPr>
          <p:cNvSpPr/>
          <p:nvPr/>
        </p:nvSpPr>
        <p:spPr>
          <a:xfrm>
            <a:off x="3106892" y="5670243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2D126-4BB6-8A4B-33C7-1BEA9AB00403}"/>
              </a:ext>
            </a:extLst>
          </p:cNvPr>
          <p:cNvSpPr txBox="1"/>
          <p:nvPr/>
        </p:nvSpPr>
        <p:spPr>
          <a:xfrm>
            <a:off x="862649" y="5164805"/>
            <a:ext cx="313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"Управление  муниципальным имуществом и земельными ресурсами МО </a:t>
            </a:r>
          </a:p>
          <a:p>
            <a:pPr indent="180975"/>
            <a:r>
              <a:rPr lang="ru-RU" sz="1400" dirty="0">
                <a:latin typeface="Akrobat" panose="00000600000000000000" pitchFamily="50" charset="-52"/>
              </a:rPr>
              <a:t>"Пос. Нижний Баскунчак"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CDAF0E-48F5-48A5-4602-C8C4DE14EE96}"/>
              </a:ext>
            </a:extLst>
          </p:cNvPr>
          <p:cNvSpPr txBox="1"/>
          <p:nvPr/>
        </p:nvSpPr>
        <p:spPr>
          <a:xfrm>
            <a:off x="3207197" y="5652181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120 000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547CC355-6673-74A0-3CAF-6B2F5020FE05}"/>
              </a:ext>
            </a:extLst>
          </p:cNvPr>
          <p:cNvSpPr/>
          <p:nvPr/>
        </p:nvSpPr>
        <p:spPr>
          <a:xfrm>
            <a:off x="891132" y="6132598"/>
            <a:ext cx="3152956" cy="62716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1A3E3-E3D3-5F59-D8EF-FC527B4CDFF2}"/>
              </a:ext>
            </a:extLst>
          </p:cNvPr>
          <p:cNvSpPr txBox="1"/>
          <p:nvPr/>
        </p:nvSpPr>
        <p:spPr>
          <a:xfrm>
            <a:off x="881606" y="6163058"/>
            <a:ext cx="32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культуры на территории МО "Поселок Нижний Баскунчак"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57625D10-DEFD-A6C6-AD91-96E7523C146D}"/>
              </a:ext>
            </a:extLst>
          </p:cNvPr>
          <p:cNvSpPr/>
          <p:nvPr/>
        </p:nvSpPr>
        <p:spPr>
          <a:xfrm>
            <a:off x="3106892" y="6692024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B2AFE-24F5-0760-6EE2-4590EAA4FA00}"/>
              </a:ext>
            </a:extLst>
          </p:cNvPr>
          <p:cNvSpPr txBox="1"/>
          <p:nvPr/>
        </p:nvSpPr>
        <p:spPr>
          <a:xfrm>
            <a:off x="3067495" y="6689588"/>
            <a:ext cx="14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2 925 091,47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0886D588-8544-244A-A6BE-C0213DF62976}"/>
              </a:ext>
            </a:extLst>
          </p:cNvPr>
          <p:cNvSpPr/>
          <p:nvPr/>
        </p:nvSpPr>
        <p:spPr>
          <a:xfrm>
            <a:off x="4726617" y="1935068"/>
            <a:ext cx="3152956" cy="779755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6B36A606-CB51-09B4-DB47-DB6A587A7C66}"/>
              </a:ext>
            </a:extLst>
          </p:cNvPr>
          <p:cNvSpPr/>
          <p:nvPr/>
        </p:nvSpPr>
        <p:spPr>
          <a:xfrm>
            <a:off x="6966684" y="2505865"/>
            <a:ext cx="1216363" cy="28621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F75D-6623-CA85-3750-A5D5936A0637}"/>
              </a:ext>
            </a:extLst>
          </p:cNvPr>
          <p:cNvSpPr txBox="1"/>
          <p:nvPr/>
        </p:nvSpPr>
        <p:spPr>
          <a:xfrm>
            <a:off x="4697391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систем коммунальной инфраструктуры МО "Поселок Нижний  Баскунчак"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FDBEB0-8C8E-3934-3A35-11E202F3B80A}"/>
              </a:ext>
            </a:extLst>
          </p:cNvPr>
          <p:cNvSpPr txBox="1"/>
          <p:nvPr/>
        </p:nvSpPr>
        <p:spPr>
          <a:xfrm>
            <a:off x="6849182" y="2499310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240 000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6" name="Блок-схема: альтернативный процесс 35">
            <a:extLst>
              <a:ext uri="{FF2B5EF4-FFF2-40B4-BE49-F238E27FC236}">
                <a16:creationId xmlns:a16="http://schemas.microsoft.com/office/drawing/2014/main" id="{94CD4866-F305-2E34-E782-F4002A9384B1}"/>
              </a:ext>
            </a:extLst>
          </p:cNvPr>
          <p:cNvSpPr/>
          <p:nvPr/>
        </p:nvSpPr>
        <p:spPr>
          <a:xfrm>
            <a:off x="4726617" y="2962960"/>
            <a:ext cx="3152956" cy="588579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альтернативный процесс 43">
            <a:extLst>
              <a:ext uri="{FF2B5EF4-FFF2-40B4-BE49-F238E27FC236}">
                <a16:creationId xmlns:a16="http://schemas.microsoft.com/office/drawing/2014/main" id="{A9999C1F-F978-D63E-6CFE-EF4081C7B526}"/>
              </a:ext>
            </a:extLst>
          </p:cNvPr>
          <p:cNvSpPr/>
          <p:nvPr/>
        </p:nvSpPr>
        <p:spPr>
          <a:xfrm>
            <a:off x="6963049" y="3493804"/>
            <a:ext cx="1216363" cy="30531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054F72BD-6758-4DDB-7B12-D32F71EA619D}"/>
              </a:ext>
            </a:extLst>
          </p:cNvPr>
          <p:cNvSpPr/>
          <p:nvPr/>
        </p:nvSpPr>
        <p:spPr>
          <a:xfrm>
            <a:off x="4723913" y="4008355"/>
            <a:ext cx="3152956" cy="745351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1BBF3930-DA2A-44A8-D21B-1706ACFC519B}"/>
              </a:ext>
            </a:extLst>
          </p:cNvPr>
          <p:cNvSpPr/>
          <p:nvPr/>
        </p:nvSpPr>
        <p:spPr>
          <a:xfrm>
            <a:off x="6967622" y="4670979"/>
            <a:ext cx="1216363" cy="304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CD19D9-FEF3-4E09-54E6-802D10D65520}"/>
              </a:ext>
            </a:extLst>
          </p:cNvPr>
          <p:cNvSpPr txBox="1"/>
          <p:nvPr/>
        </p:nvSpPr>
        <p:spPr>
          <a:xfrm>
            <a:off x="4726128" y="3981753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"Проведение поселковых общественно-значимых мероприятий на территории  МО "Поселок Нижний Баскунчак"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48B4A0-FBF1-147C-EB39-9D4CE4639E5D}"/>
              </a:ext>
            </a:extLst>
          </p:cNvPr>
          <p:cNvSpPr txBox="1"/>
          <p:nvPr/>
        </p:nvSpPr>
        <p:spPr>
          <a:xfrm>
            <a:off x="7064245" y="4664580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180 000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37761F-A149-9FDE-789A-5231913CCE60}"/>
              </a:ext>
            </a:extLst>
          </p:cNvPr>
          <p:cNvSpPr txBox="1"/>
          <p:nvPr/>
        </p:nvSpPr>
        <p:spPr>
          <a:xfrm>
            <a:off x="4821169" y="2976183"/>
            <a:ext cx="2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"Благоустройство территории МО "Поселок Нижний Баскунчак"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48BA3C-0C75-E3E1-7C84-26DCEF4CD67A}"/>
              </a:ext>
            </a:extLst>
          </p:cNvPr>
          <p:cNvSpPr txBox="1"/>
          <p:nvPr/>
        </p:nvSpPr>
        <p:spPr>
          <a:xfrm>
            <a:off x="7083207" y="3485930"/>
            <a:ext cx="11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751 760,62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9" name="Блок-схема: альтернативный процесс 58">
            <a:extLst>
              <a:ext uri="{FF2B5EF4-FFF2-40B4-BE49-F238E27FC236}">
                <a16:creationId xmlns:a16="http://schemas.microsoft.com/office/drawing/2014/main" id="{ED24D9DD-67F1-C1CD-31DF-B08310E07C1D}"/>
              </a:ext>
            </a:extLst>
          </p:cNvPr>
          <p:cNvSpPr/>
          <p:nvPr/>
        </p:nvSpPr>
        <p:spPr>
          <a:xfrm>
            <a:off x="4751862" y="5199061"/>
            <a:ext cx="3152956" cy="711561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альтернативный процесс 59">
            <a:extLst>
              <a:ext uri="{FF2B5EF4-FFF2-40B4-BE49-F238E27FC236}">
                <a16:creationId xmlns:a16="http://schemas.microsoft.com/office/drawing/2014/main" id="{57B20CD6-0FE4-59A7-6AB9-04A0D17DD981}"/>
              </a:ext>
            </a:extLst>
          </p:cNvPr>
          <p:cNvSpPr/>
          <p:nvPr/>
        </p:nvSpPr>
        <p:spPr>
          <a:xfrm>
            <a:off x="6967622" y="5670243"/>
            <a:ext cx="1216363" cy="304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659722-D2B9-3CAB-6EE9-D9A11024CA08}"/>
              </a:ext>
            </a:extLst>
          </p:cNvPr>
          <p:cNvSpPr txBox="1"/>
          <p:nvPr/>
        </p:nvSpPr>
        <p:spPr>
          <a:xfrm>
            <a:off x="4751862" y="5172323"/>
            <a:ext cx="3114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"Управление  муниципальным имуществом и земельными ресурсами МО </a:t>
            </a:r>
          </a:p>
          <a:p>
            <a:pPr indent="180975"/>
            <a:r>
              <a:rPr lang="ru-RU" sz="1400" dirty="0">
                <a:latin typeface="Akrobat" panose="00000600000000000000" pitchFamily="50" charset="-52"/>
              </a:rPr>
              <a:t>"Пос. Нижний Баскунчак"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5D2C7C-1923-264E-4C88-AE3B97739B66}"/>
              </a:ext>
            </a:extLst>
          </p:cNvPr>
          <p:cNvSpPr txBox="1"/>
          <p:nvPr/>
        </p:nvSpPr>
        <p:spPr>
          <a:xfrm>
            <a:off x="7095860" y="5661902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100 000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65" name="Блок-схема: альтернативный процесс 64">
            <a:extLst>
              <a:ext uri="{FF2B5EF4-FFF2-40B4-BE49-F238E27FC236}">
                <a16:creationId xmlns:a16="http://schemas.microsoft.com/office/drawing/2014/main" id="{9206992F-C179-1135-A97A-AE183C260A0B}"/>
              </a:ext>
            </a:extLst>
          </p:cNvPr>
          <p:cNvSpPr/>
          <p:nvPr/>
        </p:nvSpPr>
        <p:spPr>
          <a:xfrm>
            <a:off x="4751862" y="6132598"/>
            <a:ext cx="3152956" cy="627165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FC10C5-27F3-E126-E78E-ED020F2AF1DA}"/>
              </a:ext>
            </a:extLst>
          </p:cNvPr>
          <p:cNvSpPr txBox="1"/>
          <p:nvPr/>
        </p:nvSpPr>
        <p:spPr>
          <a:xfrm>
            <a:off x="4742336" y="6163058"/>
            <a:ext cx="32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культуры на территории МО "Поселок Нижний Баскунчак"</a:t>
            </a:r>
          </a:p>
        </p:txBody>
      </p:sp>
      <p:sp>
        <p:nvSpPr>
          <p:cNvPr id="67" name="Блок-схема: альтернативный процесс 66">
            <a:extLst>
              <a:ext uri="{FF2B5EF4-FFF2-40B4-BE49-F238E27FC236}">
                <a16:creationId xmlns:a16="http://schemas.microsoft.com/office/drawing/2014/main" id="{1AE2AD55-54BB-4906-296D-0A86BECF76C2}"/>
              </a:ext>
            </a:extLst>
          </p:cNvPr>
          <p:cNvSpPr/>
          <p:nvPr/>
        </p:nvSpPr>
        <p:spPr>
          <a:xfrm>
            <a:off x="6967622" y="6692024"/>
            <a:ext cx="1216363" cy="30412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0C9720-68A8-F0B5-6986-8D92F4E046EB}"/>
              </a:ext>
            </a:extLst>
          </p:cNvPr>
          <p:cNvSpPr txBox="1"/>
          <p:nvPr/>
        </p:nvSpPr>
        <p:spPr>
          <a:xfrm>
            <a:off x="7003569" y="6673597"/>
            <a:ext cx="14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748 538,72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70" name="Блок-схема: альтернативный процесс 69">
            <a:extLst>
              <a:ext uri="{FF2B5EF4-FFF2-40B4-BE49-F238E27FC236}">
                <a16:creationId xmlns:a16="http://schemas.microsoft.com/office/drawing/2014/main" id="{5E3329EE-0DC8-45C1-F0A7-0798EF409523}"/>
              </a:ext>
            </a:extLst>
          </p:cNvPr>
          <p:cNvSpPr/>
          <p:nvPr/>
        </p:nvSpPr>
        <p:spPr>
          <a:xfrm>
            <a:off x="8490495" y="1935068"/>
            <a:ext cx="3152956" cy="779755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альтернативный процесс 70">
            <a:extLst>
              <a:ext uri="{FF2B5EF4-FFF2-40B4-BE49-F238E27FC236}">
                <a16:creationId xmlns:a16="http://schemas.microsoft.com/office/drawing/2014/main" id="{DA7339FB-F5B8-5DE4-16AF-9C14F3593802}"/>
              </a:ext>
            </a:extLst>
          </p:cNvPr>
          <p:cNvSpPr/>
          <p:nvPr/>
        </p:nvSpPr>
        <p:spPr>
          <a:xfrm>
            <a:off x="10730562" y="2505865"/>
            <a:ext cx="1216363" cy="286216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6CA5AD-410B-E0DB-B1F1-E53869FBECAE}"/>
              </a:ext>
            </a:extLst>
          </p:cNvPr>
          <p:cNvSpPr txBox="1"/>
          <p:nvPr/>
        </p:nvSpPr>
        <p:spPr>
          <a:xfrm>
            <a:off x="8461269" y="1958311"/>
            <a:ext cx="30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систем коммунальной инфраструктуры МО "Поселок Нижний  Баскунчак"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090312-245F-4898-B5FB-896ED4B11D69}"/>
              </a:ext>
            </a:extLst>
          </p:cNvPr>
          <p:cNvSpPr txBox="1"/>
          <p:nvPr/>
        </p:nvSpPr>
        <p:spPr>
          <a:xfrm>
            <a:off x="10610832" y="2499310"/>
            <a:ext cx="14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240 000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74" name="Блок-схема: альтернативный процесс 73">
            <a:extLst>
              <a:ext uri="{FF2B5EF4-FFF2-40B4-BE49-F238E27FC236}">
                <a16:creationId xmlns:a16="http://schemas.microsoft.com/office/drawing/2014/main" id="{34B791BA-4ACB-3B69-C0EC-52C3CD84EC3E}"/>
              </a:ext>
            </a:extLst>
          </p:cNvPr>
          <p:cNvSpPr/>
          <p:nvPr/>
        </p:nvSpPr>
        <p:spPr>
          <a:xfrm>
            <a:off x="8490495" y="2962960"/>
            <a:ext cx="3152956" cy="588579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альтернативный процесс 74">
            <a:extLst>
              <a:ext uri="{FF2B5EF4-FFF2-40B4-BE49-F238E27FC236}">
                <a16:creationId xmlns:a16="http://schemas.microsoft.com/office/drawing/2014/main" id="{BD53C220-0581-3F1D-5CDC-66065B5DB00F}"/>
              </a:ext>
            </a:extLst>
          </p:cNvPr>
          <p:cNvSpPr/>
          <p:nvPr/>
        </p:nvSpPr>
        <p:spPr>
          <a:xfrm>
            <a:off x="10726927" y="3493804"/>
            <a:ext cx="1216363" cy="305315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альтернативный процесс 75">
            <a:extLst>
              <a:ext uri="{FF2B5EF4-FFF2-40B4-BE49-F238E27FC236}">
                <a16:creationId xmlns:a16="http://schemas.microsoft.com/office/drawing/2014/main" id="{A493EC82-6AE0-49EB-58B4-4C532435059B}"/>
              </a:ext>
            </a:extLst>
          </p:cNvPr>
          <p:cNvSpPr/>
          <p:nvPr/>
        </p:nvSpPr>
        <p:spPr>
          <a:xfrm>
            <a:off x="8487791" y="4008355"/>
            <a:ext cx="3152956" cy="745351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альтернативный процесс 76">
            <a:extLst>
              <a:ext uri="{FF2B5EF4-FFF2-40B4-BE49-F238E27FC236}">
                <a16:creationId xmlns:a16="http://schemas.microsoft.com/office/drawing/2014/main" id="{CC23CA45-AB29-6179-0EA6-89CFBA21D138}"/>
              </a:ext>
            </a:extLst>
          </p:cNvPr>
          <p:cNvSpPr/>
          <p:nvPr/>
        </p:nvSpPr>
        <p:spPr>
          <a:xfrm>
            <a:off x="10731500" y="4670979"/>
            <a:ext cx="1216363" cy="304121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613756A-3DF0-06C5-60D2-E5C29CF93F24}"/>
              </a:ext>
            </a:extLst>
          </p:cNvPr>
          <p:cNvSpPr txBox="1"/>
          <p:nvPr/>
        </p:nvSpPr>
        <p:spPr>
          <a:xfrm>
            <a:off x="8490006" y="3991278"/>
            <a:ext cx="304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"Проведение поселковых общественно-значимых мероприятий на территории  МО "Поселок Нижний Баскунчак"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982A3D-6C4F-8660-B4E0-6138BB4F3604}"/>
              </a:ext>
            </a:extLst>
          </p:cNvPr>
          <p:cNvSpPr txBox="1"/>
          <p:nvPr/>
        </p:nvSpPr>
        <p:spPr>
          <a:xfrm>
            <a:off x="10848803" y="4664579"/>
            <a:ext cx="14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180 000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68E2C5-2062-AE94-8D05-1AEF70FD8351}"/>
              </a:ext>
            </a:extLst>
          </p:cNvPr>
          <p:cNvSpPr txBox="1"/>
          <p:nvPr/>
        </p:nvSpPr>
        <p:spPr>
          <a:xfrm>
            <a:off x="8623826" y="2994212"/>
            <a:ext cx="2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"Благоустройство территории МО "Поселок Нижний Баскунчак"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F81CFB-7D65-2BB1-5663-09B84E1D22A7}"/>
              </a:ext>
            </a:extLst>
          </p:cNvPr>
          <p:cNvSpPr txBox="1"/>
          <p:nvPr/>
        </p:nvSpPr>
        <p:spPr>
          <a:xfrm>
            <a:off x="10847085" y="3485930"/>
            <a:ext cx="11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1 010 000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2" name="Блок-схема: альтернативный процесс 81">
            <a:extLst>
              <a:ext uri="{FF2B5EF4-FFF2-40B4-BE49-F238E27FC236}">
                <a16:creationId xmlns:a16="http://schemas.microsoft.com/office/drawing/2014/main" id="{BA4440B1-5F46-C7AE-E7AC-E342BCAACAA1}"/>
              </a:ext>
            </a:extLst>
          </p:cNvPr>
          <p:cNvSpPr/>
          <p:nvPr/>
        </p:nvSpPr>
        <p:spPr>
          <a:xfrm>
            <a:off x="8515740" y="5199061"/>
            <a:ext cx="3152956" cy="711561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альтернативный процесс 82">
            <a:extLst>
              <a:ext uri="{FF2B5EF4-FFF2-40B4-BE49-F238E27FC236}">
                <a16:creationId xmlns:a16="http://schemas.microsoft.com/office/drawing/2014/main" id="{CEDD7B2E-6311-C242-85C8-F17958F8C97E}"/>
              </a:ext>
            </a:extLst>
          </p:cNvPr>
          <p:cNvSpPr/>
          <p:nvPr/>
        </p:nvSpPr>
        <p:spPr>
          <a:xfrm>
            <a:off x="10731500" y="5670243"/>
            <a:ext cx="1216363" cy="304121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BE5A5DD-CC0A-9235-1247-E950F757C952}"/>
              </a:ext>
            </a:extLst>
          </p:cNvPr>
          <p:cNvSpPr txBox="1"/>
          <p:nvPr/>
        </p:nvSpPr>
        <p:spPr>
          <a:xfrm>
            <a:off x="8515739" y="5172323"/>
            <a:ext cx="3152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400" dirty="0">
                <a:latin typeface="Akrobat" panose="00000600000000000000" pitchFamily="50" charset="-52"/>
              </a:rPr>
              <a:t>"Управление  муниципальным имуществом и земельными ресурсами МО </a:t>
            </a:r>
          </a:p>
          <a:p>
            <a:pPr indent="180975"/>
            <a:r>
              <a:rPr lang="ru-RU" sz="1400" dirty="0">
                <a:latin typeface="Akrobat" panose="00000600000000000000" pitchFamily="50" charset="-52"/>
              </a:rPr>
              <a:t>"Пос. Нижний Баскунчак"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142799-360D-81E0-5693-BC15DAB6B84C}"/>
              </a:ext>
            </a:extLst>
          </p:cNvPr>
          <p:cNvSpPr txBox="1"/>
          <p:nvPr/>
        </p:nvSpPr>
        <p:spPr>
          <a:xfrm>
            <a:off x="10841702" y="5652181"/>
            <a:ext cx="135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100 000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1" name="Блок-схема: альтернативный процесс 100">
            <a:extLst>
              <a:ext uri="{FF2B5EF4-FFF2-40B4-BE49-F238E27FC236}">
                <a16:creationId xmlns:a16="http://schemas.microsoft.com/office/drawing/2014/main" id="{A6755F03-62BA-BC9B-464E-0E6A63CF7AF6}"/>
              </a:ext>
            </a:extLst>
          </p:cNvPr>
          <p:cNvSpPr/>
          <p:nvPr/>
        </p:nvSpPr>
        <p:spPr>
          <a:xfrm>
            <a:off x="8515740" y="6132598"/>
            <a:ext cx="3152956" cy="627165"/>
          </a:xfrm>
          <a:prstGeom prst="flowChartAlternateProcess">
            <a:avLst/>
          </a:prstGeom>
          <a:ln>
            <a:solidFill>
              <a:srgbClr val="CA1C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9B6121-704F-656A-811D-D5168DB99648}"/>
              </a:ext>
            </a:extLst>
          </p:cNvPr>
          <p:cNvSpPr txBox="1"/>
          <p:nvPr/>
        </p:nvSpPr>
        <p:spPr>
          <a:xfrm>
            <a:off x="8506214" y="6163058"/>
            <a:ext cx="32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krobat" panose="00000600000000000000" pitchFamily="50" charset="-52"/>
              </a:rPr>
              <a:t>"Развитие культуры на территории МО "Поселок Нижний Баскунчак"</a:t>
            </a:r>
          </a:p>
        </p:txBody>
      </p:sp>
      <p:sp>
        <p:nvSpPr>
          <p:cNvPr id="103" name="Блок-схема: альтернативный процесс 102">
            <a:extLst>
              <a:ext uri="{FF2B5EF4-FFF2-40B4-BE49-F238E27FC236}">
                <a16:creationId xmlns:a16="http://schemas.microsoft.com/office/drawing/2014/main" id="{A1613C23-E6D6-2B94-85BD-7E4835C7416A}"/>
              </a:ext>
            </a:extLst>
          </p:cNvPr>
          <p:cNvSpPr/>
          <p:nvPr/>
        </p:nvSpPr>
        <p:spPr>
          <a:xfrm>
            <a:off x="10731500" y="6692024"/>
            <a:ext cx="1216363" cy="304121"/>
          </a:xfrm>
          <a:prstGeom prst="flowChartAlternateProcess">
            <a:avLst/>
          </a:prstGeom>
          <a:solidFill>
            <a:srgbClr val="AA3E6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FA078C-DA7A-0495-65BE-AFC28DB5FCEE}"/>
              </a:ext>
            </a:extLst>
          </p:cNvPr>
          <p:cNvSpPr txBox="1"/>
          <p:nvPr/>
        </p:nvSpPr>
        <p:spPr>
          <a:xfrm>
            <a:off x="10748574" y="6682267"/>
            <a:ext cx="145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krobat" panose="00000600000000000000" pitchFamily="50" charset="-52"/>
              </a:rPr>
              <a:t>720 732,07 </a:t>
            </a:r>
            <a:r>
              <a:rPr lang="ru-RU" sz="14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4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97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88921"/>
              </p:ext>
            </p:extLst>
          </p:nvPr>
        </p:nvGraphicFramePr>
        <p:xfrm>
          <a:off x="273729" y="232646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08498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254750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3C9E85-D4CD-127A-AF5D-81E14B03D4F9}"/>
              </a:ext>
            </a:extLst>
          </p:cNvPr>
          <p:cNvSpPr/>
          <p:nvPr/>
        </p:nvSpPr>
        <p:spPr>
          <a:xfrm>
            <a:off x="1502134" y="1191942"/>
            <a:ext cx="9219012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поселка Нижний Баскунчак!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9BED6-6838-1639-7760-627B2024F6C2}"/>
              </a:ext>
            </a:extLst>
          </p:cNvPr>
          <p:cNvSpPr/>
          <p:nvPr/>
        </p:nvSpPr>
        <p:spPr>
          <a:xfrm>
            <a:off x="2892596" y="3098253"/>
            <a:ext cx="8800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Астраханская обл., Ахтубинский р-он,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рп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 Нижний Баскунчак, ул. Максима Горького, д. 27</a:t>
            </a:r>
          </a:p>
          <a:p>
            <a:pPr marL="896938" indent="-896938"/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8 (85141) 55-5-50</a:t>
            </a:r>
          </a:p>
          <a:p>
            <a:pPr marL="896938" indent="-896938"/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adm-nijbask@mail.ru</a:t>
            </a:r>
          </a:p>
          <a:p>
            <a:pPr marL="896938" indent="-896938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BED662-32F0-7EE3-B88B-5AE93104507E}"/>
              </a:ext>
            </a:extLst>
          </p:cNvPr>
          <p:cNvSpPr/>
          <p:nvPr/>
        </p:nvSpPr>
        <p:spPr>
          <a:xfrm>
            <a:off x="1556084" y="1060524"/>
            <a:ext cx="10603832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Муниципальное образование «Городское поселение поселок Нижний Баскунчак  Ахтубинского муниципального района Астраханской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 rot="280344"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 rot="299105">
            <a:off x="4743450" y="27885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2 138 258,81</a:t>
            </a: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 rot="303041">
            <a:off x="4345595" y="1791693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153330">
            <a:off x="7175467" y="2019201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 rot="303041">
            <a:off x="4317540" y="1848587"/>
            <a:ext cx="17673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64 418 812,69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 rot="187334">
            <a:off x="7123399" y="2100749"/>
            <a:ext cx="1800169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66 557 071,50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95A6DC-E1DA-13ED-B46B-A25ED93A0285}"/>
              </a:ext>
            </a:extLst>
          </p:cNvPr>
          <p:cNvSpPr txBox="1"/>
          <p:nvPr/>
        </p:nvSpPr>
        <p:spPr>
          <a:xfrm>
            <a:off x="3328109" y="41214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85646"/>
                </a:solidFill>
                <a:latin typeface="Extrabold" panose="00000900000000000000" pitchFamily="50" charset="0"/>
              </a:rPr>
              <a:t>2026</a:t>
            </a: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809400" y="4890288"/>
            <a:ext cx="17422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15 103 330,61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345576" y="4889330"/>
            <a:ext cx="1814267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15 103 330,61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15ABD-F927-2986-5880-7FC8C1235E09}"/>
              </a:ext>
            </a:extLst>
          </p:cNvPr>
          <p:cNvSpPr txBox="1"/>
          <p:nvPr/>
        </p:nvSpPr>
        <p:spPr>
          <a:xfrm>
            <a:off x="8503154" y="4130992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6901F"/>
                </a:solidFill>
                <a:latin typeface="Extrabold" panose="00000900000000000000" pitchFamily="50" charset="0"/>
              </a:rPr>
              <a:t>2027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6941845" y="4941098"/>
            <a:ext cx="183550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15 939 850,22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508576" y="4935360"/>
            <a:ext cx="1794307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15 939 850,22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120309-E85F-CD7A-F241-7342A8BB65BD}"/>
              </a:ext>
            </a:extLst>
          </p:cNvPr>
          <p:cNvSpPr/>
          <p:nvPr/>
        </p:nvSpPr>
        <p:spPr>
          <a:xfrm>
            <a:off x="1444267" y="673384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образование «Городское поселение поселок Нижний Баскунчак Ахтубинского муниципального района Астраханской области»</a:t>
            </a:r>
          </a:p>
        </p:txBody>
      </p:sp>
      <p:sp>
        <p:nvSpPr>
          <p:cNvPr id="2" name="Половина рамки 1">
            <a:extLst>
              <a:ext uri="{FF2B5EF4-FFF2-40B4-BE49-F238E27FC236}">
                <a16:creationId xmlns:a16="http://schemas.microsoft.com/office/drawing/2014/main" id="{8006F3D7-AB46-195A-C693-85EB3149F79B}"/>
              </a:ext>
            </a:extLst>
          </p:cNvPr>
          <p:cNvSpPr/>
          <p:nvPr/>
        </p:nvSpPr>
        <p:spPr>
          <a:xfrm rot="18793560">
            <a:off x="6423704" y="2134977"/>
            <a:ext cx="342900" cy="336997"/>
          </a:xfrm>
          <a:prstGeom prst="halfFrame">
            <a:avLst>
              <a:gd name="adj1" fmla="val 24375"/>
              <a:gd name="adj2" fmla="val 24622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34539" y="3432185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332" y="3433255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636392" y="3992610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79412" y="3992137"/>
            <a:ext cx="15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D70385-8A28-574B-6F44-41D2BFA050C2}"/>
              </a:ext>
            </a:extLst>
          </p:cNvPr>
          <p:cNvSpPr/>
          <p:nvPr/>
        </p:nvSpPr>
        <p:spPr>
          <a:xfrm>
            <a:off x="2147593" y="1496362"/>
            <a:ext cx="921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3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образование «Городское поселение поселок Нижний Баскунчак Ахтубинского муниципального района Астраханской области»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F40BEE-7059-769A-C378-7DD02CC971D3}"/>
              </a:ext>
            </a:extLst>
          </p:cNvPr>
          <p:cNvSpPr/>
          <p:nvPr/>
        </p:nvSpPr>
        <p:spPr>
          <a:xfrm>
            <a:off x="1859663" y="2719247"/>
            <a:ext cx="9794871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67 073,4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2 575 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сельского поселения  входят: </a:t>
            </a:r>
            <a:r>
              <a:rPr lang="ru-RU" b="1" i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п. Средний Баскунчак</a:t>
            </a:r>
          </a:p>
          <a:p>
            <a:pPr indent="3413125" algn="just"/>
            <a:r>
              <a:rPr lang="ru-RU" b="1" i="1" dirty="0" err="1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рп</a:t>
            </a:r>
            <a:r>
              <a:rPr lang="ru-RU" b="1" i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. Нижний Баскунчак</a:t>
            </a:r>
          </a:p>
          <a:p>
            <a:pPr indent="3413125" algn="just"/>
            <a:r>
              <a:rPr lang="ru-RU" b="1" i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п. Зеленый Сад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 err="1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рп</a:t>
            </a:r>
            <a:r>
              <a:rPr lang="ru-RU" b="1" dirty="0">
                <a:solidFill>
                  <a:srgbClr val="AA3E6F"/>
                </a:solidFill>
                <a:latin typeface="Akrobat" panose="00000600000000000000" pitchFamily="50" charset="-52"/>
                <a:cs typeface="Times New Roman" pitchFamily="18" charset="0"/>
              </a:rPr>
              <a:t>. Нижний Баскунчак</a:t>
            </a: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Границы Поселения установлены Законом Астраханской области от 6 августа 2004 г. N 43/2004-ОЗ</a:t>
            </a: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"Об установлении границ муниципальных образований и наделении их статусом сельского, городского поселения, городского округа, муниципального округа, муниципального района".</a:t>
            </a: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организаций, граждан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285368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1472</Words>
  <Application>Microsoft Office PowerPoint</Application>
  <PresentationFormat>Произвольный</PresentationFormat>
  <Paragraphs>298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Times New Roman</vt:lpstr>
      <vt:lpstr>Тема Office</vt:lpstr>
      <vt:lpstr>БЮДЖЕТ Муниципального образования г/п п. Нижний Баскунчак на 2025 год и на плановый период  2026-2027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Евгения Линькова</cp:lastModifiedBy>
  <cp:revision>16</cp:revision>
  <dcterms:created xsi:type="dcterms:W3CDTF">2021-07-29T09:44:14Z</dcterms:created>
  <dcterms:modified xsi:type="dcterms:W3CDTF">2025-05-30T08:29:17Z</dcterms:modified>
</cp:coreProperties>
</file>